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charts/chart9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solomon\Desktop\Albermarle\130415%20Albemarle%20County%20Public%20Schools%20Stratagic%20Plan%20Survey_AR_AM%20s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solomon\Desktop\Albermarle\130415%20Albemarle%20County%20Public%20Schools%20Stratagic%20Plan%20Survey_AR_AM%20ss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solomon\Desktop\Albermarle\130415%20Albemarle%20County%20Public%20Schools%20Stratagic%20Plan%20Survey_AR_AM%20ss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rai\Desktop\Erin\12.xlsx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solomon\Desktop\Albermarle\130415%20Albemarle%20County%20Public%20Schools%20Stratagic%20Plan%20Survey_AR_AM%20ss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solomon\Desktop\Albermarle\130415%20Albemarle%20County%20Public%20Schools%20Stratagic%20Plan%20Survey_AR_AM%20ss.xlsx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knobloch.ZISVD\Google%20Drive\Albemarle\130415%20Albemarle%20County%20Public%20Schools%20Stratagic%20Plan%20Survey_AR_AM%20ss.xlsx" TargetMode="External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knobloch.ZISVD\Google%20Drive\Albemarle\130415%20Albemarle%20County%20Public%20Schools%20Stratagic%20Plan%20Survey_AR_AM%20ss.xlsx" TargetMode="External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min-inst\home\manderson\Systems%20Planning%20and%20Operations\Strategic%20Plan\Review%20and%20Recommendations\2012_13%20Review%20of%20VMG\Data%20Collection\Final%20Collection\2013apr22%20Exit%20Slip%20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/>
      <c:pieChart>
        <c:varyColors val="1"/>
        <c:ser>
          <c:idx val="0"/>
          <c:order val="0"/>
          <c:dLbls>
            <c:dLblPos val="bestFit"/>
            <c:showVal val="1"/>
            <c:showLeaderLines val="1"/>
          </c:dLbls>
          <c:cat>
            <c:strRef>
              <c:f>Graph!$A$3:$A$6</c:f>
              <c:strCache>
                <c:ptCount val="4"/>
                <c:pt idx="0">
                  <c:v>Very Familiar</c:v>
                </c:pt>
                <c:pt idx="1">
                  <c:v>Somewhat Familiar</c:v>
                </c:pt>
                <c:pt idx="2">
                  <c:v>Not Familiar</c:v>
                </c:pt>
                <c:pt idx="3">
                  <c:v>Have Never Seen It</c:v>
                </c:pt>
              </c:strCache>
            </c:strRef>
          </c:cat>
          <c:val>
            <c:numRef>
              <c:f>Graph!$B$3:$B$6</c:f>
              <c:numCache>
                <c:formatCode>0%</c:formatCode>
                <c:ptCount val="4"/>
                <c:pt idx="0">
                  <c:v>0.22000000000000011</c:v>
                </c:pt>
                <c:pt idx="1">
                  <c:v>0.43000000000000038</c:v>
                </c:pt>
                <c:pt idx="2">
                  <c:v>0.23</c:v>
                </c:pt>
                <c:pt idx="3">
                  <c:v>0.12000000000000002</c:v>
                </c:pt>
              </c:numCache>
            </c:numRef>
          </c:val>
        </c:ser>
        <c:firstSliceAng val="0"/>
      </c:pieChart>
    </c:plotArea>
    <c:legend>
      <c:legendPos val="b"/>
      <c:layout/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0887C9"/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Val val="1"/>
          </c:dLbls>
          <c:cat>
            <c:strRef>
              <c:f>Graph!$A$11:$A$16</c:f>
              <c:strCache>
                <c:ptCount val="6"/>
                <c:pt idx="0">
                  <c:v>Goal 1</c:v>
                </c:pt>
                <c:pt idx="1">
                  <c:v>Goal 3</c:v>
                </c:pt>
                <c:pt idx="2">
                  <c:v>Goal 5</c:v>
                </c:pt>
                <c:pt idx="3">
                  <c:v>Goal 2</c:v>
                </c:pt>
                <c:pt idx="4">
                  <c:v>Goal 4</c:v>
                </c:pt>
                <c:pt idx="5">
                  <c:v>Other</c:v>
                </c:pt>
              </c:strCache>
            </c:strRef>
          </c:cat>
          <c:val>
            <c:numRef>
              <c:f>Graph!$B$11:$B$16</c:f>
              <c:numCache>
                <c:formatCode>0%</c:formatCode>
                <c:ptCount val="6"/>
                <c:pt idx="0">
                  <c:v>0.89</c:v>
                </c:pt>
                <c:pt idx="1">
                  <c:v>0.84000000000000064</c:v>
                </c:pt>
                <c:pt idx="2">
                  <c:v>0.73000000000000065</c:v>
                </c:pt>
                <c:pt idx="3">
                  <c:v>0.63000000000000156</c:v>
                </c:pt>
                <c:pt idx="4">
                  <c:v>0.49000000000000032</c:v>
                </c:pt>
                <c:pt idx="5">
                  <c:v>0.14000000000000001</c:v>
                </c:pt>
              </c:numCache>
            </c:numRef>
          </c:val>
        </c:ser>
        <c:gapWidth val="50"/>
        <c:overlap val="-10"/>
        <c:axId val="84448384"/>
        <c:axId val="84624128"/>
      </c:barChart>
      <c:catAx>
        <c:axId val="84448384"/>
        <c:scaling>
          <c:orientation val="maxMin"/>
        </c:scaling>
        <c:axPos val="l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84624128"/>
        <c:crosses val="autoZero"/>
        <c:auto val="1"/>
        <c:lblAlgn val="ctr"/>
        <c:lblOffset val="100"/>
      </c:catAx>
      <c:valAx>
        <c:axId val="84624128"/>
        <c:scaling>
          <c:orientation val="minMax"/>
          <c:max val="1"/>
          <c:min val="0"/>
        </c:scaling>
        <c:axPos val="b"/>
        <c:majorGridlines>
          <c:spPr>
            <a:ln>
              <a:noFill/>
            </a:ln>
          </c:spPr>
        </c:majorGridlines>
        <c:numFmt formatCode="0%" sourceLinked="1"/>
        <c:tickLblPos val="nextTo"/>
        <c:crossAx val="84448384"/>
        <c:crosses val="max"/>
        <c:crossBetween val="between"/>
        <c:majorUnit val="0.2"/>
      </c:valAx>
    </c:plotArea>
    <c:plotVisOnly val="1"/>
    <c:dispBlanksAs val="gap"/>
  </c:chart>
  <c:txPr>
    <a:bodyPr/>
    <a:lstStyle/>
    <a:p>
      <a:pPr>
        <a:defRPr sz="1400"/>
      </a:pPr>
      <a:endParaRPr lang="en-US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0887C9"/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Val val="1"/>
          </c:dLbls>
          <c:cat>
            <c:strRef>
              <c:f>Graph!$A$22:$A$30</c:f>
              <c:strCache>
                <c:ptCount val="9"/>
                <c:pt idx="0">
                  <c:v>Problem-solving skills</c:v>
                </c:pt>
                <c:pt idx="1">
                  <c:v>Communication</c:v>
                </c:pt>
                <c:pt idx="2">
                  <c:v>Reasoning skills</c:v>
                </c:pt>
                <c:pt idx="3">
                  <c:v>Critical thinking</c:v>
                </c:pt>
                <c:pt idx="4">
                  <c:v>Writing skills</c:v>
                </c:pt>
                <c:pt idx="5">
                  <c:v>Interpersonal skills and respect for others</c:v>
                </c:pt>
                <c:pt idx="6">
                  <c:v>Creativity and the ability to innovate</c:v>
                </c:pt>
                <c:pt idx="7">
                  <c:v>Reading skills using a variety of media</c:v>
                </c:pt>
                <c:pt idx="8">
                  <c:v>Ability to use and incorporate technology</c:v>
                </c:pt>
              </c:strCache>
            </c:strRef>
          </c:cat>
          <c:val>
            <c:numRef>
              <c:f>Graph!$B$22:$B$30</c:f>
              <c:numCache>
                <c:formatCode>0%</c:formatCode>
                <c:ptCount val="9"/>
                <c:pt idx="0">
                  <c:v>0.98153846153846158</c:v>
                </c:pt>
                <c:pt idx="1">
                  <c:v>0.97338792221084969</c:v>
                </c:pt>
                <c:pt idx="2">
                  <c:v>0.97289002557544924</c:v>
                </c:pt>
                <c:pt idx="3">
                  <c:v>0.970873786407767</c:v>
                </c:pt>
                <c:pt idx="4">
                  <c:v>0.94674859190988414</c:v>
                </c:pt>
                <c:pt idx="5">
                  <c:v>0.93909928352098426</c:v>
                </c:pt>
                <c:pt idx="6">
                  <c:v>0.930946291560104</c:v>
                </c:pt>
                <c:pt idx="7">
                  <c:v>0.92149820420728579</c:v>
                </c:pt>
                <c:pt idx="8">
                  <c:v>0.9213081246806335</c:v>
                </c:pt>
              </c:numCache>
            </c:numRef>
          </c:val>
        </c:ser>
        <c:gapWidth val="50"/>
        <c:overlap val="-10"/>
        <c:axId val="85824256"/>
        <c:axId val="85844352"/>
      </c:barChart>
      <c:catAx>
        <c:axId val="85824256"/>
        <c:scaling>
          <c:orientation val="maxMin"/>
        </c:scaling>
        <c:axPos val="l"/>
        <c:tickLblPos val="nextTo"/>
        <c:crossAx val="85844352"/>
        <c:crosses val="autoZero"/>
        <c:auto val="1"/>
        <c:lblAlgn val="ctr"/>
        <c:lblOffset val="100"/>
      </c:catAx>
      <c:valAx>
        <c:axId val="85844352"/>
        <c:scaling>
          <c:orientation val="minMax"/>
          <c:max val="1"/>
          <c:min val="0"/>
        </c:scaling>
        <c:axPos val="b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baseline="0" dirty="0" smtClean="0">
                    <a:effectLst/>
                  </a:rPr>
                  <a:t>Percent "High Importance" or “Very High Importance"</a:t>
                </a:r>
                <a:endParaRPr lang="en-US" sz="1400" dirty="0" smtClean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42995766797344909"/>
              <c:y val="0.9141236759868252"/>
            </c:manualLayout>
          </c:layout>
        </c:title>
        <c:numFmt formatCode="0%" sourceLinked="1"/>
        <c:tickLblPos val="nextTo"/>
        <c:crossAx val="85824256"/>
        <c:crosses val="max"/>
        <c:crossBetween val="between"/>
        <c:majorUnit val="0.2"/>
      </c:valAx>
    </c:plotArea>
    <c:plotVisOnly val="1"/>
    <c:dispBlanksAs val="gap"/>
  </c:chart>
  <c:txPr>
    <a:bodyPr/>
    <a:lstStyle/>
    <a:p>
      <a:pPr>
        <a:defRPr sz="1400"/>
      </a:pPr>
      <a:endParaRPr lang="en-US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38109206937464"/>
          <c:y val="3.3950617283950615E-2"/>
          <c:w val="0.45607727342905763"/>
          <c:h val="0.75873991445514066"/>
        </c:manualLayout>
      </c:layout>
      <c:barChart>
        <c:barDir val="bar"/>
        <c:grouping val="clustered"/>
        <c:gapWidth val="50"/>
        <c:overlap val="-10"/>
        <c:axId val="95223808"/>
        <c:axId val="95226112"/>
      </c:barChart>
      <c:catAx>
        <c:axId val="95223808"/>
        <c:scaling>
          <c:orientation val="maxMin"/>
        </c:scaling>
        <c:axPos val="l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95226112"/>
        <c:crosses val="autoZero"/>
        <c:auto val="1"/>
        <c:lblAlgn val="ctr"/>
        <c:lblOffset val="100"/>
      </c:catAx>
      <c:valAx>
        <c:axId val="95226112"/>
        <c:scaling>
          <c:orientation val="minMax"/>
          <c:max val="1"/>
          <c:min val="0"/>
        </c:scaling>
        <c:axPos val="b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4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baseline="0" dirty="0" smtClean="0"/>
                  <a:t>Percent "Very High Importance" or "High Importance"</a:t>
                </a:r>
              </a:p>
            </c:rich>
          </c:tx>
          <c:layout>
            <c:manualLayout>
              <c:xMode val="edge"/>
              <c:yMode val="edge"/>
              <c:x val="0.47752444547372752"/>
              <c:y val="0.90712962962962973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95223808"/>
        <c:crosses val="max"/>
        <c:crossBetween val="between"/>
        <c:majorUnit val="0.2"/>
      </c:valAx>
    </c:plotArea>
    <c:plotVisOnly val="1"/>
    <c:dispBlanksAs val="gap"/>
  </c:chart>
  <c:txPr>
    <a:bodyPr/>
    <a:lstStyle/>
    <a:p>
      <a:pPr>
        <a:defRPr sz="1400"/>
      </a:pPr>
      <a:endParaRPr lang="en-US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0887C9"/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Val val="1"/>
          </c:dLbls>
          <c:cat>
            <c:strRef>
              <c:f>Graph!$A$31:$A$38</c:f>
              <c:strCache>
                <c:ptCount val="8"/>
                <c:pt idx="0">
                  <c:v>Ability to collaborate with others</c:v>
                </c:pt>
                <c:pt idx="1">
                  <c:v>Flexibility and adaptability</c:v>
                </c:pt>
                <c:pt idx="2">
                  <c:v>Awareness of other perspectives</c:v>
                </c:pt>
                <c:pt idx="3">
                  <c:v>Economic and financial awareness</c:v>
                </c:pt>
                <c:pt idx="4">
                  <c:v>Self-awareness</c:v>
                </c:pt>
                <c:pt idx="5">
                  <c:v>World view or global outlook</c:v>
                </c:pt>
                <c:pt idx="6">
                  <c:v>Appreciation and sensitivity for diversity</c:v>
                </c:pt>
                <c:pt idx="7">
                  <c:v>Ability to speak other languages</c:v>
                </c:pt>
              </c:strCache>
            </c:strRef>
          </c:cat>
          <c:val>
            <c:numRef>
              <c:f>Graph!$B$31:$B$38</c:f>
              <c:numCache>
                <c:formatCode>0%</c:formatCode>
                <c:ptCount val="8"/>
                <c:pt idx="0">
                  <c:v>0.90997442455242972</c:v>
                </c:pt>
                <c:pt idx="1">
                  <c:v>0.9036391594054336</c:v>
                </c:pt>
                <c:pt idx="2">
                  <c:v>0.86680327868852791</c:v>
                </c:pt>
                <c:pt idx="3">
                  <c:v>0.86270491803278881</c:v>
                </c:pt>
                <c:pt idx="4">
                  <c:v>0.84650924024640661</c:v>
                </c:pt>
                <c:pt idx="5">
                  <c:v>0.79897435897435898</c:v>
                </c:pt>
                <c:pt idx="6">
                  <c:v>0.77960020502306693</c:v>
                </c:pt>
                <c:pt idx="7">
                  <c:v>0.6122762148337596</c:v>
                </c:pt>
              </c:numCache>
            </c:numRef>
          </c:val>
        </c:ser>
        <c:gapWidth val="50"/>
        <c:overlap val="-10"/>
        <c:axId val="95468160"/>
        <c:axId val="97010432"/>
      </c:barChart>
      <c:catAx>
        <c:axId val="95468160"/>
        <c:scaling>
          <c:orientation val="maxMin"/>
        </c:scaling>
        <c:axPos val="l"/>
        <c:tickLblPos val="nextTo"/>
        <c:crossAx val="97010432"/>
        <c:crosses val="autoZero"/>
        <c:auto val="1"/>
        <c:lblAlgn val="ctr"/>
        <c:lblOffset val="100"/>
      </c:catAx>
      <c:valAx>
        <c:axId val="97010432"/>
        <c:scaling>
          <c:orientation val="minMax"/>
          <c:max val="1"/>
          <c:min val="0"/>
        </c:scaling>
        <c:axPos val="b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b="1" i="0" baseline="0" dirty="0" smtClean="0">
                    <a:effectLst/>
                    <a:latin typeface="+mn-lt"/>
                  </a:rPr>
                  <a:t>Percent "High Importance" or “Very High Importance"</a:t>
                </a:r>
                <a:endParaRPr lang="en-US" sz="1400" dirty="0">
                  <a:effectLst/>
                  <a:latin typeface="+mn-lt"/>
                </a:endParaRPr>
              </a:p>
            </c:rich>
          </c:tx>
          <c:layout/>
        </c:title>
        <c:numFmt formatCode="0%" sourceLinked="1"/>
        <c:tickLblPos val="nextTo"/>
        <c:crossAx val="95468160"/>
        <c:crosses val="max"/>
        <c:crossBetween val="between"/>
        <c:majorUnit val="0.2"/>
      </c:valAx>
    </c:plotArea>
    <c:plotVisOnly val="1"/>
    <c:dispBlanksAs val="gap"/>
  </c:chart>
  <c:txPr>
    <a:bodyPr/>
    <a:lstStyle/>
    <a:p>
      <a:pPr>
        <a:defRPr sz="1400"/>
      </a:pPr>
      <a:endParaRPr lang="en-US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0887C9"/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Val val="1"/>
          </c:dLbls>
          <c:cat>
            <c:strRef>
              <c:f>Graph!$A$44:$A$50</c:f>
              <c:strCache>
                <c:ptCount val="7"/>
                <c:pt idx="0">
                  <c:v>Require critical thinking and reasoning in student work</c:v>
                </c:pt>
                <c:pt idx="1">
                  <c:v>Create problem-solving opportunities</c:v>
                </c:pt>
                <c:pt idx="2">
                  <c:v>Offer "hands-on" learning opportunities</c:v>
                </c:pt>
                <c:pt idx="3">
                  <c:v>Design lessons, activities and assignments that foster creativity</c:v>
                </c:pt>
                <c:pt idx="4">
                  <c:v>Incorporate technology into teaching and learning</c:v>
                </c:pt>
                <c:pt idx="5">
                  <c:v>Expect students to demonstrate multiple methods of communication</c:v>
                </c:pt>
                <c:pt idx="6">
                  <c:v>Develop collaborative work for students</c:v>
                </c:pt>
              </c:strCache>
            </c:strRef>
          </c:cat>
          <c:val>
            <c:numRef>
              <c:f>Graph!$B$44:$B$50</c:f>
              <c:numCache>
                <c:formatCode>0%</c:formatCode>
                <c:ptCount val="7"/>
                <c:pt idx="0">
                  <c:v>0.95738045738045763</c:v>
                </c:pt>
                <c:pt idx="1">
                  <c:v>0.93922077922077962</c:v>
                </c:pt>
                <c:pt idx="2">
                  <c:v>0.92746113989637258</c:v>
                </c:pt>
                <c:pt idx="3">
                  <c:v>0.86832555728356908</c:v>
                </c:pt>
                <c:pt idx="4">
                  <c:v>0.84981874676333502</c:v>
                </c:pt>
                <c:pt idx="5">
                  <c:v>0.84060228452751862</c:v>
                </c:pt>
                <c:pt idx="6">
                  <c:v>0.81600831600831791</c:v>
                </c:pt>
              </c:numCache>
            </c:numRef>
          </c:val>
        </c:ser>
        <c:gapWidth val="50"/>
        <c:overlap val="-10"/>
        <c:axId val="99596544"/>
        <c:axId val="104177664"/>
      </c:barChart>
      <c:catAx>
        <c:axId val="99596544"/>
        <c:scaling>
          <c:orientation val="maxMin"/>
        </c:scaling>
        <c:axPos val="l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4177664"/>
        <c:crosses val="autoZero"/>
        <c:auto val="1"/>
        <c:lblAlgn val="ctr"/>
        <c:lblOffset val="100"/>
      </c:catAx>
      <c:valAx>
        <c:axId val="104177664"/>
        <c:scaling>
          <c:orientation val="minMax"/>
          <c:max val="1"/>
          <c:min val="0"/>
        </c:scaling>
        <c:axPos val="b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Percent</a:t>
                </a:r>
                <a:r>
                  <a:rPr lang="en-US" baseline="0" dirty="0" smtClean="0"/>
                  <a:t> “High Importance” and “Very High Importance”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2351478901675887"/>
              <c:y val="0.88981060606060602"/>
            </c:manualLayout>
          </c:layout>
        </c:title>
        <c:numFmt formatCode="0%" sourceLinked="1"/>
        <c:tickLblPos val="nextTo"/>
        <c:crossAx val="99596544"/>
        <c:crosses val="max"/>
        <c:crossBetween val="between"/>
        <c:majorUnit val="0.2"/>
      </c:valAx>
    </c:plotArea>
    <c:plotVisOnly val="1"/>
    <c:dispBlanksAs val="gap"/>
  </c:chart>
  <c:txPr>
    <a:bodyPr/>
    <a:lstStyle/>
    <a:p>
      <a:pPr>
        <a:defRPr sz="1400"/>
      </a:pPr>
      <a:endParaRPr lang="en-US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0887C9"/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Val val="1"/>
          </c:dLbls>
          <c:cat>
            <c:strRef>
              <c:f>Graph!$A$51:$A$56</c:f>
              <c:strCache>
                <c:ptCount val="6"/>
                <c:pt idx="0">
                  <c:v>Use project-based learning</c:v>
                </c:pt>
                <c:pt idx="1">
                  <c:v>Offer more self-directed learning opportunities</c:v>
                </c:pt>
                <c:pt idx="2">
                  <c:v>Use digital media to teach and learn</c:v>
                </c:pt>
                <c:pt idx="3">
                  <c:v>Expand global/world focus during instruction</c:v>
                </c:pt>
                <c:pt idx="4">
                  <c:v>Create projects that connect to the community</c:v>
                </c:pt>
                <c:pt idx="5">
                  <c:v>Provide more choices for students</c:v>
                </c:pt>
              </c:strCache>
            </c:strRef>
          </c:cat>
          <c:val>
            <c:numRef>
              <c:f>Graph!$B$51:$B$56</c:f>
              <c:numCache>
                <c:formatCode>0%</c:formatCode>
                <c:ptCount val="6"/>
                <c:pt idx="0">
                  <c:v>0.74649350649350921</c:v>
                </c:pt>
                <c:pt idx="1">
                  <c:v>0.74466978679147311</c:v>
                </c:pt>
                <c:pt idx="2">
                  <c:v>0.72897196261682451</c:v>
                </c:pt>
                <c:pt idx="3">
                  <c:v>0.69828926905132149</c:v>
                </c:pt>
                <c:pt idx="4">
                  <c:v>0.68860103626943336</c:v>
                </c:pt>
                <c:pt idx="5">
                  <c:v>0.67912772585669778</c:v>
                </c:pt>
              </c:numCache>
            </c:numRef>
          </c:val>
        </c:ser>
        <c:gapWidth val="50"/>
        <c:overlap val="-10"/>
        <c:axId val="104884480"/>
        <c:axId val="105249024"/>
      </c:barChart>
      <c:catAx>
        <c:axId val="104884480"/>
        <c:scaling>
          <c:orientation val="maxMin"/>
        </c:scaling>
        <c:axPos val="l"/>
        <c:tickLblPos val="nextTo"/>
        <c:crossAx val="105249024"/>
        <c:crosses val="autoZero"/>
        <c:auto val="1"/>
        <c:lblAlgn val="ctr"/>
        <c:lblOffset val="100"/>
      </c:catAx>
      <c:valAx>
        <c:axId val="105249024"/>
        <c:scaling>
          <c:orientation val="minMax"/>
          <c:max val="1"/>
          <c:min val="0"/>
        </c:scaling>
        <c:axPos val="b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baseline="0" dirty="0" smtClean="0">
                    <a:effectLst/>
                  </a:rPr>
                  <a:t>Percent "High Importance" or “Very High Importance"</a:t>
                </a:r>
                <a:endParaRPr lang="en-US" sz="1100" dirty="0" smtClean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39500753618668982"/>
              <c:y val="0.91328111329833783"/>
            </c:manualLayout>
          </c:layout>
        </c:title>
        <c:numFmt formatCode="0%" sourceLinked="1"/>
        <c:tickLblPos val="nextTo"/>
        <c:crossAx val="104884480"/>
        <c:crosses val="max"/>
        <c:crossBetween val="between"/>
        <c:majorUnit val="0.2"/>
      </c:valAx>
    </c:plotArea>
    <c:plotVisOnly val="1"/>
    <c:dispBlanksAs val="gap"/>
  </c:chart>
  <c:txPr>
    <a:bodyPr/>
    <a:lstStyle/>
    <a:p>
      <a:pPr>
        <a:defRPr sz="1400"/>
      </a:pPr>
      <a:endParaRPr lang="en-US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0887C9"/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Val val="1"/>
          </c:dLbls>
          <c:cat>
            <c:strRef>
              <c:f>Graph!$A$62:$A$66</c:f>
              <c:strCache>
                <c:ptCount val="5"/>
                <c:pt idx="0">
                  <c:v>Expand professional development opportunities for teachers and support year-long opportunities for teachers to design lessons and assessments</c:v>
                </c:pt>
                <c:pt idx="1">
                  <c:v>Transform classroom spaces into innovative learning environments</c:v>
                </c:pt>
                <c:pt idx="2">
                  <c:v>Develop and implement a full one-to-one technology initiative for students</c:v>
                </c:pt>
                <c:pt idx="3">
                  <c:v>Develop and implement a Kindergarten through 12th grade "World Languages Program"</c:v>
                </c:pt>
                <c:pt idx="4">
                  <c:v>*Provide direct home-to-school transportation for high school magnet programs</c:v>
                </c:pt>
              </c:strCache>
            </c:strRef>
          </c:cat>
          <c:val>
            <c:numRef>
              <c:f>Graph!$B$62:$B$66</c:f>
              <c:numCache>
                <c:formatCode>0%</c:formatCode>
                <c:ptCount val="5"/>
                <c:pt idx="0">
                  <c:v>0.81191709844559745</c:v>
                </c:pt>
                <c:pt idx="1">
                  <c:v>0.77327093083723353</c:v>
                </c:pt>
                <c:pt idx="2">
                  <c:v>0.69922077922077963</c:v>
                </c:pt>
                <c:pt idx="3">
                  <c:v>0.67441860465116421</c:v>
                </c:pt>
                <c:pt idx="4">
                  <c:v>0.44766839378238382</c:v>
                </c:pt>
              </c:numCache>
            </c:numRef>
          </c:val>
        </c:ser>
        <c:gapWidth val="50"/>
        <c:overlap val="-10"/>
        <c:axId val="110194688"/>
        <c:axId val="110196608"/>
      </c:barChart>
      <c:catAx>
        <c:axId val="110194688"/>
        <c:scaling>
          <c:orientation val="maxMin"/>
        </c:scaling>
        <c:axPos val="l"/>
        <c:tickLblPos val="nextTo"/>
        <c:crossAx val="110196608"/>
        <c:crosses val="autoZero"/>
        <c:auto val="1"/>
        <c:lblAlgn val="ctr"/>
        <c:lblOffset val="100"/>
      </c:catAx>
      <c:valAx>
        <c:axId val="110196608"/>
        <c:scaling>
          <c:orientation val="minMax"/>
          <c:max val="1"/>
          <c:min val="0"/>
        </c:scaling>
        <c:axPos val="b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baseline="0">
                    <a:effectLst/>
                  </a:rPr>
                  <a:t>Percent “Support” and “Strongly Support”</a:t>
                </a:r>
                <a:endParaRPr lang="en-US" sz="1100">
                  <a:effectLst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1100"/>
              </a:p>
            </c:rich>
          </c:tx>
          <c:layout/>
        </c:title>
        <c:numFmt formatCode="0%" sourceLinked="1"/>
        <c:tickLblPos val="nextTo"/>
        <c:crossAx val="110194688"/>
        <c:crosses val="max"/>
        <c:crossBetween val="between"/>
        <c:majorUnit val="0.2"/>
      </c:valAx>
    </c:plotArea>
    <c:plotVisOnly val="1"/>
    <c:dispBlanksAs val="gap"/>
  </c:chart>
  <c:txPr>
    <a:bodyPr/>
    <a:lstStyle/>
    <a:p>
      <a:pPr>
        <a:defRPr sz="1400"/>
      </a:pPr>
      <a:endParaRPr lang="en-US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/>
            </a:pPr>
            <a:r>
              <a:rPr lang="en-US" sz="1800" b="0" dirty="0"/>
              <a:t>Does this summary match your expectations?</a:t>
            </a:r>
          </a:p>
        </c:rich>
      </c:tx>
      <c:layout>
        <c:manualLayout>
          <c:xMode val="edge"/>
          <c:yMode val="edge"/>
          <c:x val="0.10871431907720699"/>
          <c:y val="0"/>
        </c:manualLayout>
      </c:layout>
    </c:title>
    <c:plotArea>
      <c:layout/>
      <c:pieChart>
        <c:varyColors val="1"/>
        <c:ser>
          <c:idx val="0"/>
          <c:order val="0"/>
          <c:dPt>
            <c:idx val="3"/>
            <c:explosion val="1"/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/>
                      <a:t>4</a:t>
                    </a:r>
                    <a:r>
                      <a:rPr lang="en-US"/>
                      <a:t>%</a:t>
                    </a:r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Sheet1!$A$6:$E$6</c:f>
              <c:strCache>
                <c:ptCount val="5"/>
                <c:pt idx="0">
                  <c:v>Very Much</c:v>
                </c:pt>
                <c:pt idx="1">
                  <c:v>Somewhat</c:v>
                </c:pt>
                <c:pt idx="2">
                  <c:v>Undecided</c:v>
                </c:pt>
                <c:pt idx="3">
                  <c:v>Not Really</c:v>
                </c:pt>
                <c:pt idx="4">
                  <c:v>Not at All</c:v>
                </c:pt>
              </c:strCache>
            </c:strRef>
          </c:cat>
          <c:val>
            <c:numRef>
              <c:f>Sheet1!$A$7:$E$7</c:f>
              <c:numCache>
                <c:formatCode>General</c:formatCode>
                <c:ptCount val="5"/>
                <c:pt idx="0">
                  <c:v>14</c:v>
                </c:pt>
                <c:pt idx="1">
                  <c:v>11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667FA7-04B1-46B9-A359-2C3F7F2BD408}" type="doc">
      <dgm:prSet loTypeId="urn:microsoft.com/office/officeart/2005/8/layout/process4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70ADD9D9-EAF4-45FA-BCEC-DB04BDE9CD3C}">
      <dgm:prSet phldrT="[Text]" custT="1"/>
      <dgm:spPr/>
      <dgm:t>
        <a:bodyPr/>
        <a:lstStyle/>
        <a:p>
          <a:r>
            <a:rPr lang="en-US" sz="3600" dirty="0" smtClean="0"/>
            <a:t>2004-05</a:t>
          </a:r>
        </a:p>
        <a:p>
          <a:r>
            <a:rPr lang="en-US" sz="2800" dirty="0" smtClean="0"/>
            <a:t>Original Vision, Mission, Goals, Values</a:t>
          </a:r>
          <a:endParaRPr lang="en-US" sz="2800" dirty="0"/>
        </a:p>
      </dgm:t>
    </dgm:pt>
    <dgm:pt modelId="{8B9B9AEC-ED9C-4869-B0A4-2243634B377D}" type="parTrans" cxnId="{A4CF85F4-7A18-4FE4-8741-AD9115E26359}">
      <dgm:prSet/>
      <dgm:spPr/>
      <dgm:t>
        <a:bodyPr/>
        <a:lstStyle/>
        <a:p>
          <a:endParaRPr lang="en-US"/>
        </a:p>
      </dgm:t>
    </dgm:pt>
    <dgm:pt modelId="{A4E35C95-2227-4BE4-B633-6FC5DB44B487}" type="sibTrans" cxnId="{A4CF85F4-7A18-4FE4-8741-AD9115E26359}">
      <dgm:prSet/>
      <dgm:spPr/>
      <dgm:t>
        <a:bodyPr/>
        <a:lstStyle/>
        <a:p>
          <a:endParaRPr lang="en-US"/>
        </a:p>
      </dgm:t>
    </dgm:pt>
    <dgm:pt modelId="{2E043DFF-B3B6-403E-A832-FB3425858871}">
      <dgm:prSet phldrT="[Text]" custT="1"/>
      <dgm:spPr/>
      <dgm:t>
        <a:bodyPr/>
        <a:lstStyle/>
        <a:p>
          <a:r>
            <a:rPr lang="en-US" sz="3600" dirty="0" smtClean="0"/>
            <a:t>2009-10</a:t>
          </a:r>
        </a:p>
        <a:p>
          <a:r>
            <a:rPr lang="en-US" sz="2800" dirty="0" smtClean="0"/>
            <a:t>Limited </a:t>
          </a:r>
          <a:r>
            <a:rPr lang="en-US" sz="2800" i="1" dirty="0" smtClean="0"/>
            <a:t>Focus Group</a:t>
          </a:r>
          <a:r>
            <a:rPr lang="en-US" sz="2800" dirty="0" smtClean="0"/>
            <a:t> Review </a:t>
          </a:r>
          <a:endParaRPr lang="en-US" sz="2800" dirty="0"/>
        </a:p>
      </dgm:t>
    </dgm:pt>
    <dgm:pt modelId="{2696EE32-F1BA-4C51-BC0B-438D8717A092}" type="parTrans" cxnId="{8138402A-B049-4449-8E99-5B1289F3FA63}">
      <dgm:prSet/>
      <dgm:spPr/>
      <dgm:t>
        <a:bodyPr/>
        <a:lstStyle/>
        <a:p>
          <a:endParaRPr lang="en-US"/>
        </a:p>
      </dgm:t>
    </dgm:pt>
    <dgm:pt modelId="{2F196C24-6B84-482C-845C-DD01A4DEEDF4}" type="sibTrans" cxnId="{8138402A-B049-4449-8E99-5B1289F3FA63}">
      <dgm:prSet/>
      <dgm:spPr/>
      <dgm:t>
        <a:bodyPr/>
        <a:lstStyle/>
        <a:p>
          <a:endParaRPr lang="en-US"/>
        </a:p>
      </dgm:t>
    </dgm:pt>
    <dgm:pt modelId="{6A906C10-4A8A-43D5-8FB8-CB7CA64826F9}">
      <dgm:prSet phldrT="[Text]" custT="1"/>
      <dgm:spPr/>
      <dgm:t>
        <a:bodyPr/>
        <a:lstStyle/>
        <a:p>
          <a:r>
            <a:rPr lang="en-US" sz="3600" u="none" dirty="0" smtClean="0"/>
            <a:t>Spring 2013</a:t>
          </a:r>
        </a:p>
        <a:p>
          <a:r>
            <a:rPr lang="en-US" sz="2800" u="none" dirty="0" smtClean="0"/>
            <a:t>Comprehensive Review using </a:t>
          </a:r>
          <a:r>
            <a:rPr lang="en-US" sz="2800" i="1" u="none" dirty="0" smtClean="0"/>
            <a:t>Community Conversations</a:t>
          </a:r>
          <a:endParaRPr lang="en-US" sz="2800" i="1" u="none" dirty="0"/>
        </a:p>
      </dgm:t>
    </dgm:pt>
    <dgm:pt modelId="{D4DBD54B-624E-474B-8BF2-94F7954A8AE2}" type="parTrans" cxnId="{9127C4B0-FB64-4814-B423-C498A1BF06A9}">
      <dgm:prSet/>
      <dgm:spPr/>
      <dgm:t>
        <a:bodyPr/>
        <a:lstStyle/>
        <a:p>
          <a:endParaRPr lang="en-US"/>
        </a:p>
      </dgm:t>
    </dgm:pt>
    <dgm:pt modelId="{2D7F9234-9FD9-453A-86EF-AAB5EDDCC099}" type="sibTrans" cxnId="{9127C4B0-FB64-4814-B423-C498A1BF06A9}">
      <dgm:prSet/>
      <dgm:spPr/>
      <dgm:t>
        <a:bodyPr/>
        <a:lstStyle/>
        <a:p>
          <a:endParaRPr lang="en-US"/>
        </a:p>
      </dgm:t>
    </dgm:pt>
    <dgm:pt modelId="{5798EA88-3330-45A7-91C9-825C696BCC64}" type="pres">
      <dgm:prSet presAssocID="{3C667FA7-04B1-46B9-A359-2C3F7F2BD4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F964F2-CFE3-4D13-9098-417EEA25C179}" type="pres">
      <dgm:prSet presAssocID="{6A906C10-4A8A-43D5-8FB8-CB7CA64826F9}" presName="boxAndChildren" presStyleCnt="0"/>
      <dgm:spPr/>
      <dgm:t>
        <a:bodyPr/>
        <a:lstStyle/>
        <a:p>
          <a:endParaRPr lang="en-US"/>
        </a:p>
      </dgm:t>
    </dgm:pt>
    <dgm:pt modelId="{20CE1E72-4ADB-47EC-9FCA-492E2EE10E08}" type="pres">
      <dgm:prSet presAssocID="{6A906C10-4A8A-43D5-8FB8-CB7CA64826F9}" presName="parentTextBox" presStyleLbl="node1" presStyleIdx="0" presStyleCnt="3"/>
      <dgm:spPr/>
      <dgm:t>
        <a:bodyPr/>
        <a:lstStyle/>
        <a:p>
          <a:endParaRPr lang="en-US"/>
        </a:p>
      </dgm:t>
    </dgm:pt>
    <dgm:pt modelId="{4EC2BCCF-D565-49B7-99C6-103F40C3477F}" type="pres">
      <dgm:prSet presAssocID="{2F196C24-6B84-482C-845C-DD01A4DEEDF4}" presName="sp" presStyleCnt="0"/>
      <dgm:spPr/>
      <dgm:t>
        <a:bodyPr/>
        <a:lstStyle/>
        <a:p>
          <a:endParaRPr lang="en-US"/>
        </a:p>
      </dgm:t>
    </dgm:pt>
    <dgm:pt modelId="{AF7760B8-4E9A-428D-BE8E-66106F057302}" type="pres">
      <dgm:prSet presAssocID="{2E043DFF-B3B6-403E-A832-FB3425858871}" presName="arrowAndChildren" presStyleCnt="0"/>
      <dgm:spPr/>
      <dgm:t>
        <a:bodyPr/>
        <a:lstStyle/>
        <a:p>
          <a:endParaRPr lang="en-US"/>
        </a:p>
      </dgm:t>
    </dgm:pt>
    <dgm:pt modelId="{66DA8C3F-4725-428B-9448-2BEE2024AE06}" type="pres">
      <dgm:prSet presAssocID="{2E043DFF-B3B6-403E-A832-FB3425858871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FEF25167-F49F-44C0-B6BD-10F55A6555D4}" type="pres">
      <dgm:prSet presAssocID="{A4E35C95-2227-4BE4-B633-6FC5DB44B487}" presName="sp" presStyleCnt="0"/>
      <dgm:spPr/>
      <dgm:t>
        <a:bodyPr/>
        <a:lstStyle/>
        <a:p>
          <a:endParaRPr lang="en-US"/>
        </a:p>
      </dgm:t>
    </dgm:pt>
    <dgm:pt modelId="{21E5FA9B-7F61-4BB2-B4DF-ADC7EA6A708C}" type="pres">
      <dgm:prSet presAssocID="{70ADD9D9-EAF4-45FA-BCEC-DB04BDE9CD3C}" presName="arrowAndChildren" presStyleCnt="0"/>
      <dgm:spPr/>
      <dgm:t>
        <a:bodyPr/>
        <a:lstStyle/>
        <a:p>
          <a:endParaRPr lang="en-US"/>
        </a:p>
      </dgm:t>
    </dgm:pt>
    <dgm:pt modelId="{1D797FE3-2412-4C1B-8D57-C2AC1A0A51A2}" type="pres">
      <dgm:prSet presAssocID="{70ADD9D9-EAF4-45FA-BCEC-DB04BDE9CD3C}" presName="parentTextArrow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30BB2274-93AF-426C-9CAA-BCB6E54CD8D5}" type="presOf" srcId="{70ADD9D9-EAF4-45FA-BCEC-DB04BDE9CD3C}" destId="{1D797FE3-2412-4C1B-8D57-C2AC1A0A51A2}" srcOrd="0" destOrd="0" presId="urn:microsoft.com/office/officeart/2005/8/layout/process4"/>
    <dgm:cxn modelId="{41E85DB8-CA2B-4528-8805-68638BBC730E}" type="presOf" srcId="{6A906C10-4A8A-43D5-8FB8-CB7CA64826F9}" destId="{20CE1E72-4ADB-47EC-9FCA-492E2EE10E08}" srcOrd="0" destOrd="0" presId="urn:microsoft.com/office/officeart/2005/8/layout/process4"/>
    <dgm:cxn modelId="{C8E84206-B98C-4A44-88A7-CDE4B5A4DF3A}" type="presOf" srcId="{2E043DFF-B3B6-403E-A832-FB3425858871}" destId="{66DA8C3F-4725-428B-9448-2BEE2024AE06}" srcOrd="0" destOrd="0" presId="urn:microsoft.com/office/officeart/2005/8/layout/process4"/>
    <dgm:cxn modelId="{A4CF85F4-7A18-4FE4-8741-AD9115E26359}" srcId="{3C667FA7-04B1-46B9-A359-2C3F7F2BD408}" destId="{70ADD9D9-EAF4-45FA-BCEC-DB04BDE9CD3C}" srcOrd="0" destOrd="0" parTransId="{8B9B9AEC-ED9C-4869-B0A4-2243634B377D}" sibTransId="{A4E35C95-2227-4BE4-B633-6FC5DB44B487}"/>
    <dgm:cxn modelId="{8138402A-B049-4449-8E99-5B1289F3FA63}" srcId="{3C667FA7-04B1-46B9-A359-2C3F7F2BD408}" destId="{2E043DFF-B3B6-403E-A832-FB3425858871}" srcOrd="1" destOrd="0" parTransId="{2696EE32-F1BA-4C51-BC0B-438D8717A092}" sibTransId="{2F196C24-6B84-482C-845C-DD01A4DEEDF4}"/>
    <dgm:cxn modelId="{9127C4B0-FB64-4814-B423-C498A1BF06A9}" srcId="{3C667FA7-04B1-46B9-A359-2C3F7F2BD408}" destId="{6A906C10-4A8A-43D5-8FB8-CB7CA64826F9}" srcOrd="2" destOrd="0" parTransId="{D4DBD54B-624E-474B-8BF2-94F7954A8AE2}" sibTransId="{2D7F9234-9FD9-453A-86EF-AAB5EDDCC099}"/>
    <dgm:cxn modelId="{E1FD2248-57FB-4242-8C68-82A9B6F0100E}" type="presOf" srcId="{3C667FA7-04B1-46B9-A359-2C3F7F2BD408}" destId="{5798EA88-3330-45A7-91C9-825C696BCC64}" srcOrd="0" destOrd="0" presId="urn:microsoft.com/office/officeart/2005/8/layout/process4"/>
    <dgm:cxn modelId="{ACCBCD95-7006-4146-A7C1-2E2C307D7A1A}" type="presParOf" srcId="{5798EA88-3330-45A7-91C9-825C696BCC64}" destId="{41F964F2-CFE3-4D13-9098-417EEA25C179}" srcOrd="0" destOrd="0" presId="urn:microsoft.com/office/officeart/2005/8/layout/process4"/>
    <dgm:cxn modelId="{1092A844-3D3B-4F2B-BEFF-B529C6406AD9}" type="presParOf" srcId="{41F964F2-CFE3-4D13-9098-417EEA25C179}" destId="{20CE1E72-4ADB-47EC-9FCA-492E2EE10E08}" srcOrd="0" destOrd="0" presId="urn:microsoft.com/office/officeart/2005/8/layout/process4"/>
    <dgm:cxn modelId="{06A5AED1-5881-4063-A7B9-03882BF4F8FC}" type="presParOf" srcId="{5798EA88-3330-45A7-91C9-825C696BCC64}" destId="{4EC2BCCF-D565-49B7-99C6-103F40C3477F}" srcOrd="1" destOrd="0" presId="urn:microsoft.com/office/officeart/2005/8/layout/process4"/>
    <dgm:cxn modelId="{567F2D20-78CB-411A-9569-CFCE358E89BB}" type="presParOf" srcId="{5798EA88-3330-45A7-91C9-825C696BCC64}" destId="{AF7760B8-4E9A-428D-BE8E-66106F057302}" srcOrd="2" destOrd="0" presId="urn:microsoft.com/office/officeart/2005/8/layout/process4"/>
    <dgm:cxn modelId="{7F5243E3-90BC-4E37-B058-521E3E2FBFE5}" type="presParOf" srcId="{AF7760B8-4E9A-428D-BE8E-66106F057302}" destId="{66DA8C3F-4725-428B-9448-2BEE2024AE06}" srcOrd="0" destOrd="0" presId="urn:microsoft.com/office/officeart/2005/8/layout/process4"/>
    <dgm:cxn modelId="{33010F22-A91E-40CA-8524-FD3D8E4BB1AF}" type="presParOf" srcId="{5798EA88-3330-45A7-91C9-825C696BCC64}" destId="{FEF25167-F49F-44C0-B6BD-10F55A6555D4}" srcOrd="3" destOrd="0" presId="urn:microsoft.com/office/officeart/2005/8/layout/process4"/>
    <dgm:cxn modelId="{BF6BFEA2-5305-4FFF-AD87-CBEBCEE83EBE}" type="presParOf" srcId="{5798EA88-3330-45A7-91C9-825C696BCC64}" destId="{21E5FA9B-7F61-4BB2-B4DF-ADC7EA6A708C}" srcOrd="4" destOrd="0" presId="urn:microsoft.com/office/officeart/2005/8/layout/process4"/>
    <dgm:cxn modelId="{7748640A-C333-4C5E-BDCC-A79D12C39A4C}" type="presParOf" srcId="{21E5FA9B-7F61-4BB2-B4DF-ADC7EA6A708C}" destId="{1D797FE3-2412-4C1B-8D57-C2AC1A0A51A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5F1364-D056-47F2-A223-55F443C2FD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AB0F1C-53F1-4C9B-9A01-EFEC54A1C2CD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was your favorite learning experience, and why?</a:t>
          </a:r>
          <a:endParaRPr lang="en-US" dirty="0"/>
        </a:p>
      </dgm:t>
    </dgm:pt>
    <dgm:pt modelId="{1890833F-0E18-410E-94D7-ADCE60D67CCA}" type="parTrans" cxnId="{5F11E96C-7714-47C6-8287-F0E0B9DE57A7}">
      <dgm:prSet/>
      <dgm:spPr/>
      <dgm:t>
        <a:bodyPr/>
        <a:lstStyle/>
        <a:p>
          <a:endParaRPr lang="en-US"/>
        </a:p>
      </dgm:t>
    </dgm:pt>
    <dgm:pt modelId="{13562474-7ACF-4AF6-8309-BB721B6120D8}" type="sibTrans" cxnId="{5F11E96C-7714-47C6-8287-F0E0B9DE57A7}">
      <dgm:prSet/>
      <dgm:spPr/>
      <dgm:t>
        <a:bodyPr/>
        <a:lstStyle/>
        <a:p>
          <a:endParaRPr lang="en-US"/>
        </a:p>
      </dgm:t>
    </dgm:pt>
    <dgm:pt modelId="{A7093289-EC31-4570-B252-3C52A52D72F8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will the world be like in 20 years?</a:t>
          </a:r>
          <a:endParaRPr lang="en-US" dirty="0"/>
        </a:p>
      </dgm:t>
    </dgm:pt>
    <dgm:pt modelId="{8E7AB973-DA87-4061-B0B0-A42530548856}" type="parTrans" cxnId="{6ED058FC-9277-4EAC-A971-28628FFFFAA5}">
      <dgm:prSet/>
      <dgm:spPr/>
      <dgm:t>
        <a:bodyPr/>
        <a:lstStyle/>
        <a:p>
          <a:endParaRPr lang="en-US"/>
        </a:p>
      </dgm:t>
    </dgm:pt>
    <dgm:pt modelId="{45EDC228-E78C-47EB-B737-7FDA9C5B8B0C}" type="sibTrans" cxnId="{6ED058FC-9277-4EAC-A971-28628FFFFAA5}">
      <dgm:prSet/>
      <dgm:spPr/>
      <dgm:t>
        <a:bodyPr/>
        <a:lstStyle/>
        <a:p>
          <a:endParaRPr lang="en-US"/>
        </a:p>
      </dgm:t>
    </dgm:pt>
    <dgm:pt modelId="{5F20BCF3-3AEE-4D90-848E-D611BCD133E6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What skills will students need to be successful in the world of the future?</a:t>
          </a:r>
        </a:p>
      </dgm:t>
    </dgm:pt>
    <dgm:pt modelId="{C5A6EBED-8489-44C5-A618-08F83808CCC9}" type="parTrans" cxnId="{6881F039-DF46-4923-BEB2-39732DB2B9BF}">
      <dgm:prSet/>
      <dgm:spPr/>
      <dgm:t>
        <a:bodyPr/>
        <a:lstStyle/>
        <a:p>
          <a:endParaRPr lang="en-US"/>
        </a:p>
      </dgm:t>
    </dgm:pt>
    <dgm:pt modelId="{B40ACA1A-B7ED-48B5-A9E1-AFDC9A83B4F7}" type="sibTrans" cxnId="{6881F039-DF46-4923-BEB2-39732DB2B9BF}">
      <dgm:prSet/>
      <dgm:spPr/>
      <dgm:t>
        <a:bodyPr/>
        <a:lstStyle/>
        <a:p>
          <a:endParaRPr lang="en-US"/>
        </a:p>
      </dgm:t>
    </dgm:pt>
    <dgm:pt modelId="{72A3ECB0-B614-4D34-973B-ED4E58EB2DAE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What should teaching and learning look like in ACPS to prepare our students for the future?</a:t>
          </a:r>
        </a:p>
      </dgm:t>
    </dgm:pt>
    <dgm:pt modelId="{45AFEE1E-8826-4EAA-8BBA-0C61F73F5141}" type="parTrans" cxnId="{0CD46F88-E6C0-4639-BE63-9C033C76D2BB}">
      <dgm:prSet/>
      <dgm:spPr/>
      <dgm:t>
        <a:bodyPr/>
        <a:lstStyle/>
        <a:p>
          <a:endParaRPr lang="en-US"/>
        </a:p>
      </dgm:t>
    </dgm:pt>
    <dgm:pt modelId="{B6E3B99E-E976-451D-82ED-316F42F64955}" type="sibTrans" cxnId="{0CD46F88-E6C0-4639-BE63-9C033C76D2BB}">
      <dgm:prSet/>
      <dgm:spPr/>
      <dgm:t>
        <a:bodyPr/>
        <a:lstStyle/>
        <a:p>
          <a:endParaRPr lang="en-US"/>
        </a:p>
      </dgm:t>
    </dgm:pt>
    <dgm:pt modelId="{3D1B4F45-E021-4325-B48B-D260043C7C66}" type="pres">
      <dgm:prSet presAssocID="{735F1364-D056-47F2-A223-55F443C2FD0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49FEEF-9462-4948-8822-16D4DB5693E9}" type="pres">
      <dgm:prSet presAssocID="{72AB0F1C-53F1-4C9B-9A01-EFEC54A1C2CD}" presName="parentText" presStyleLbl="node1" presStyleIdx="0" presStyleCnt="4" custLinFactNeighborX="-4545" custLinFactNeighborY="2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94A71F-9223-4A63-A184-900F54766F99}" type="pres">
      <dgm:prSet presAssocID="{13562474-7ACF-4AF6-8309-BB721B6120D8}" presName="spacer" presStyleCnt="0"/>
      <dgm:spPr/>
    </dgm:pt>
    <dgm:pt modelId="{561829DC-AAB0-4ABF-8A21-C7C607DEBDC6}" type="pres">
      <dgm:prSet presAssocID="{A7093289-EC31-4570-B252-3C52A52D72F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6CD2B-1409-4D11-91EE-1B91EB1E8244}" type="pres">
      <dgm:prSet presAssocID="{45EDC228-E78C-47EB-B737-7FDA9C5B8B0C}" presName="spacer" presStyleCnt="0"/>
      <dgm:spPr/>
    </dgm:pt>
    <dgm:pt modelId="{6F3ED3C9-98E9-4BED-B5C3-BC65CB27BB1B}" type="pres">
      <dgm:prSet presAssocID="{5F20BCF3-3AEE-4D90-848E-D611BCD133E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C60F9F-3AB6-4642-900F-9E47944EDC72}" type="pres">
      <dgm:prSet presAssocID="{B40ACA1A-B7ED-48B5-A9E1-AFDC9A83B4F7}" presName="spacer" presStyleCnt="0"/>
      <dgm:spPr/>
    </dgm:pt>
    <dgm:pt modelId="{2E462C25-F833-4D2E-BFB3-852B2CE990A7}" type="pres">
      <dgm:prSet presAssocID="{72A3ECB0-B614-4D34-973B-ED4E58EB2DA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5F11AD-B259-4B9D-9DBF-D565B0FBE9BC}" type="presOf" srcId="{5F20BCF3-3AEE-4D90-848E-D611BCD133E6}" destId="{6F3ED3C9-98E9-4BED-B5C3-BC65CB27BB1B}" srcOrd="0" destOrd="0" presId="urn:microsoft.com/office/officeart/2005/8/layout/vList2"/>
    <dgm:cxn modelId="{986D6022-E40C-4E10-AD45-EC943B4AF26E}" type="presOf" srcId="{A7093289-EC31-4570-B252-3C52A52D72F8}" destId="{561829DC-AAB0-4ABF-8A21-C7C607DEBDC6}" srcOrd="0" destOrd="0" presId="urn:microsoft.com/office/officeart/2005/8/layout/vList2"/>
    <dgm:cxn modelId="{5F11E96C-7714-47C6-8287-F0E0B9DE57A7}" srcId="{735F1364-D056-47F2-A223-55F443C2FD05}" destId="{72AB0F1C-53F1-4C9B-9A01-EFEC54A1C2CD}" srcOrd="0" destOrd="0" parTransId="{1890833F-0E18-410E-94D7-ADCE60D67CCA}" sibTransId="{13562474-7ACF-4AF6-8309-BB721B6120D8}"/>
    <dgm:cxn modelId="{32477666-F43A-4EE7-8062-6B1A645F170F}" type="presOf" srcId="{72AB0F1C-53F1-4C9B-9A01-EFEC54A1C2CD}" destId="{0649FEEF-9462-4948-8822-16D4DB5693E9}" srcOrd="0" destOrd="0" presId="urn:microsoft.com/office/officeart/2005/8/layout/vList2"/>
    <dgm:cxn modelId="{6881F039-DF46-4923-BEB2-39732DB2B9BF}" srcId="{735F1364-D056-47F2-A223-55F443C2FD05}" destId="{5F20BCF3-3AEE-4D90-848E-D611BCD133E6}" srcOrd="2" destOrd="0" parTransId="{C5A6EBED-8489-44C5-A618-08F83808CCC9}" sibTransId="{B40ACA1A-B7ED-48B5-A9E1-AFDC9A83B4F7}"/>
    <dgm:cxn modelId="{0CD46F88-E6C0-4639-BE63-9C033C76D2BB}" srcId="{735F1364-D056-47F2-A223-55F443C2FD05}" destId="{72A3ECB0-B614-4D34-973B-ED4E58EB2DAE}" srcOrd="3" destOrd="0" parTransId="{45AFEE1E-8826-4EAA-8BBA-0C61F73F5141}" sibTransId="{B6E3B99E-E976-451D-82ED-316F42F64955}"/>
    <dgm:cxn modelId="{355110AF-F245-4B2C-AA4C-2F00CE1C488D}" type="presOf" srcId="{72A3ECB0-B614-4D34-973B-ED4E58EB2DAE}" destId="{2E462C25-F833-4D2E-BFB3-852B2CE990A7}" srcOrd="0" destOrd="0" presId="urn:microsoft.com/office/officeart/2005/8/layout/vList2"/>
    <dgm:cxn modelId="{3B4FFAB7-477D-4F0D-AE1E-E507A4463583}" type="presOf" srcId="{735F1364-D056-47F2-A223-55F443C2FD05}" destId="{3D1B4F45-E021-4325-B48B-D260043C7C66}" srcOrd="0" destOrd="0" presId="urn:microsoft.com/office/officeart/2005/8/layout/vList2"/>
    <dgm:cxn modelId="{6ED058FC-9277-4EAC-A971-28628FFFFAA5}" srcId="{735F1364-D056-47F2-A223-55F443C2FD05}" destId="{A7093289-EC31-4570-B252-3C52A52D72F8}" srcOrd="1" destOrd="0" parTransId="{8E7AB973-DA87-4061-B0B0-A42530548856}" sibTransId="{45EDC228-E78C-47EB-B737-7FDA9C5B8B0C}"/>
    <dgm:cxn modelId="{B8E42F23-8746-464C-A363-E4B85444A564}" type="presParOf" srcId="{3D1B4F45-E021-4325-B48B-D260043C7C66}" destId="{0649FEEF-9462-4948-8822-16D4DB5693E9}" srcOrd="0" destOrd="0" presId="urn:microsoft.com/office/officeart/2005/8/layout/vList2"/>
    <dgm:cxn modelId="{EC13AD5E-81BD-494C-8535-5F8136F21684}" type="presParOf" srcId="{3D1B4F45-E021-4325-B48B-D260043C7C66}" destId="{8D94A71F-9223-4A63-A184-900F54766F99}" srcOrd="1" destOrd="0" presId="urn:microsoft.com/office/officeart/2005/8/layout/vList2"/>
    <dgm:cxn modelId="{BA566071-DA3F-48DC-91E9-59CA54B26D3B}" type="presParOf" srcId="{3D1B4F45-E021-4325-B48B-D260043C7C66}" destId="{561829DC-AAB0-4ABF-8A21-C7C607DEBDC6}" srcOrd="2" destOrd="0" presId="urn:microsoft.com/office/officeart/2005/8/layout/vList2"/>
    <dgm:cxn modelId="{BBE7F072-5A38-46EF-84DA-25D8AB13E9B3}" type="presParOf" srcId="{3D1B4F45-E021-4325-B48B-D260043C7C66}" destId="{4BC6CD2B-1409-4D11-91EE-1B91EB1E8244}" srcOrd="3" destOrd="0" presId="urn:microsoft.com/office/officeart/2005/8/layout/vList2"/>
    <dgm:cxn modelId="{EBCBAC1A-7287-482E-A27D-1FA46BD80E5D}" type="presParOf" srcId="{3D1B4F45-E021-4325-B48B-D260043C7C66}" destId="{6F3ED3C9-98E9-4BED-B5C3-BC65CB27BB1B}" srcOrd="4" destOrd="0" presId="urn:microsoft.com/office/officeart/2005/8/layout/vList2"/>
    <dgm:cxn modelId="{7A238EC0-B794-4658-8586-224FBB9F9FB5}" type="presParOf" srcId="{3D1B4F45-E021-4325-B48B-D260043C7C66}" destId="{B6C60F9F-3AB6-4642-900F-9E47944EDC72}" srcOrd="5" destOrd="0" presId="urn:microsoft.com/office/officeart/2005/8/layout/vList2"/>
    <dgm:cxn modelId="{F5A1EDC5-8163-4A49-BCC1-A5A23FA142E5}" type="presParOf" srcId="{3D1B4F45-E021-4325-B48B-D260043C7C66}" destId="{2E462C25-F833-4D2E-BFB3-852B2CE990A7}" srcOrd="6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7A8948-7842-4FCE-8A2D-C439EBD0FFC3}" type="doc">
      <dgm:prSet loTypeId="urn:microsoft.com/office/officeart/2005/8/layout/hProcess9" loCatId="process" qsTypeId="urn:microsoft.com/office/officeart/2005/8/quickstyle/simple5" qsCatId="simple" csTypeId="urn:microsoft.com/office/officeart/2005/8/colors/accent1_3" csCatId="accent1" phldr="1"/>
      <dgm:spPr/>
    </dgm:pt>
    <dgm:pt modelId="{9D25E344-CA7F-43BB-9AA8-5162504BCF96}">
      <dgm:prSet phldrT="[Text]"/>
      <dgm:spPr/>
      <dgm:t>
        <a:bodyPr/>
        <a:lstStyle/>
        <a:p>
          <a:r>
            <a:rPr lang="en-US" dirty="0" smtClean="0"/>
            <a:t>Feedback from Town Halls, Focus Groups, Advisory Groups</a:t>
          </a:r>
          <a:endParaRPr lang="en-US" dirty="0"/>
        </a:p>
      </dgm:t>
    </dgm:pt>
    <dgm:pt modelId="{B46826B6-B55C-449F-85FC-DF7E8ABFA827}" type="parTrans" cxnId="{83015A32-67E5-435E-951D-3614CA57888E}">
      <dgm:prSet/>
      <dgm:spPr/>
      <dgm:t>
        <a:bodyPr/>
        <a:lstStyle/>
        <a:p>
          <a:endParaRPr lang="en-US"/>
        </a:p>
      </dgm:t>
    </dgm:pt>
    <dgm:pt modelId="{C8A47975-3970-41B9-8DE5-BB2E4F5EB949}" type="sibTrans" cxnId="{83015A32-67E5-435E-951D-3614CA57888E}">
      <dgm:prSet/>
      <dgm:spPr/>
      <dgm:t>
        <a:bodyPr/>
        <a:lstStyle/>
        <a:p>
          <a:endParaRPr lang="en-US"/>
        </a:p>
      </dgm:t>
    </dgm:pt>
    <dgm:pt modelId="{7B3E7AAB-39AB-4FCF-BCAF-C208F1552A3B}">
      <dgm:prSet phldrT="[Text]"/>
      <dgm:spPr/>
      <dgm:t>
        <a:bodyPr/>
        <a:lstStyle/>
        <a:p>
          <a:r>
            <a:rPr lang="en-US" i="1" dirty="0" smtClean="0">
              <a:sym typeface="Wingdings" pitchFamily="2" charset="2"/>
            </a:rPr>
            <a:t> </a:t>
          </a:r>
          <a:r>
            <a:rPr lang="en-US" i="1" dirty="0" smtClean="0"/>
            <a:t>informed</a:t>
          </a:r>
          <a:r>
            <a:rPr lang="en-US" i="1" dirty="0" smtClean="0">
              <a:sym typeface="Wingdings" pitchFamily="2" charset="2"/>
            </a:rPr>
            <a:t></a:t>
          </a:r>
          <a:endParaRPr lang="en-US" i="1" dirty="0"/>
        </a:p>
      </dgm:t>
    </dgm:pt>
    <dgm:pt modelId="{7CD7E5B3-1485-4A6B-8B3D-AFDE8DB11C87}" type="parTrans" cxnId="{EF07A666-C5B7-4D5C-A945-95D79971A6DE}">
      <dgm:prSet/>
      <dgm:spPr/>
      <dgm:t>
        <a:bodyPr/>
        <a:lstStyle/>
        <a:p>
          <a:endParaRPr lang="en-US"/>
        </a:p>
      </dgm:t>
    </dgm:pt>
    <dgm:pt modelId="{7EB64818-6125-410C-89A3-A3AB22D0963C}" type="sibTrans" cxnId="{EF07A666-C5B7-4D5C-A945-95D79971A6DE}">
      <dgm:prSet/>
      <dgm:spPr/>
      <dgm:t>
        <a:bodyPr/>
        <a:lstStyle/>
        <a:p>
          <a:endParaRPr lang="en-US"/>
        </a:p>
      </dgm:t>
    </dgm:pt>
    <dgm:pt modelId="{D8806513-ED6D-4472-8ED6-88096E08C627}">
      <dgm:prSet phldrT="[Text]"/>
      <dgm:spPr/>
      <dgm:t>
        <a:bodyPr/>
        <a:lstStyle/>
        <a:p>
          <a:r>
            <a:rPr lang="en-US" dirty="0" smtClean="0"/>
            <a:t>Survey Questions</a:t>
          </a:r>
          <a:endParaRPr lang="en-US" dirty="0"/>
        </a:p>
      </dgm:t>
    </dgm:pt>
    <dgm:pt modelId="{DA575B26-873D-4B6A-90E3-426AFC2DB1DE}" type="parTrans" cxnId="{CFB03EF7-7911-4A04-B911-D252BF634182}">
      <dgm:prSet/>
      <dgm:spPr/>
      <dgm:t>
        <a:bodyPr/>
        <a:lstStyle/>
        <a:p>
          <a:endParaRPr lang="en-US"/>
        </a:p>
      </dgm:t>
    </dgm:pt>
    <dgm:pt modelId="{5776A4DE-9D85-4F83-8432-6E73CD3201B9}" type="sibTrans" cxnId="{CFB03EF7-7911-4A04-B911-D252BF634182}">
      <dgm:prSet/>
      <dgm:spPr/>
      <dgm:t>
        <a:bodyPr/>
        <a:lstStyle/>
        <a:p>
          <a:endParaRPr lang="en-US"/>
        </a:p>
      </dgm:t>
    </dgm:pt>
    <dgm:pt modelId="{3D070335-1225-4A85-8896-73D704265333}" type="pres">
      <dgm:prSet presAssocID="{5B7A8948-7842-4FCE-8A2D-C439EBD0FFC3}" presName="CompostProcess" presStyleCnt="0">
        <dgm:presLayoutVars>
          <dgm:dir/>
          <dgm:resizeHandles val="exact"/>
        </dgm:presLayoutVars>
      </dgm:prSet>
      <dgm:spPr/>
    </dgm:pt>
    <dgm:pt modelId="{245EE9A4-7C27-4080-A492-9C436BE140AB}" type="pres">
      <dgm:prSet presAssocID="{5B7A8948-7842-4FCE-8A2D-C439EBD0FFC3}" presName="arrow" presStyleLbl="bgShp" presStyleIdx="0" presStyleCnt="1"/>
      <dgm:spPr/>
    </dgm:pt>
    <dgm:pt modelId="{6F64CE44-AD3C-4130-B542-5C1B86C5AC7F}" type="pres">
      <dgm:prSet presAssocID="{5B7A8948-7842-4FCE-8A2D-C439EBD0FFC3}" presName="linearProcess" presStyleCnt="0"/>
      <dgm:spPr/>
    </dgm:pt>
    <dgm:pt modelId="{29DC4D1A-50D1-48F0-922B-5F6A42DCF301}" type="pres">
      <dgm:prSet presAssocID="{9D25E344-CA7F-43BB-9AA8-5162504BCF9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D1B539-E2A6-4725-8C74-906EFC4369E6}" type="pres">
      <dgm:prSet presAssocID="{C8A47975-3970-41B9-8DE5-BB2E4F5EB949}" presName="sibTrans" presStyleCnt="0"/>
      <dgm:spPr/>
    </dgm:pt>
    <dgm:pt modelId="{60236F02-79B0-4CA8-9B92-DA3B7EA07011}" type="pres">
      <dgm:prSet presAssocID="{7B3E7AAB-39AB-4FCF-BCAF-C208F1552A3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534ED1-FC44-4708-89E4-00181AE45BC4}" type="pres">
      <dgm:prSet presAssocID="{7EB64818-6125-410C-89A3-A3AB22D0963C}" presName="sibTrans" presStyleCnt="0"/>
      <dgm:spPr/>
    </dgm:pt>
    <dgm:pt modelId="{695A7229-E581-4DE1-859F-C71977DB11FB}" type="pres">
      <dgm:prSet presAssocID="{D8806513-ED6D-4472-8ED6-88096E08C627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015A32-67E5-435E-951D-3614CA57888E}" srcId="{5B7A8948-7842-4FCE-8A2D-C439EBD0FFC3}" destId="{9D25E344-CA7F-43BB-9AA8-5162504BCF96}" srcOrd="0" destOrd="0" parTransId="{B46826B6-B55C-449F-85FC-DF7E8ABFA827}" sibTransId="{C8A47975-3970-41B9-8DE5-BB2E4F5EB949}"/>
    <dgm:cxn modelId="{224C5354-E81E-4E1C-9B7E-EE6BFC47E828}" type="presOf" srcId="{7B3E7AAB-39AB-4FCF-BCAF-C208F1552A3B}" destId="{60236F02-79B0-4CA8-9B92-DA3B7EA07011}" srcOrd="0" destOrd="0" presId="urn:microsoft.com/office/officeart/2005/8/layout/hProcess9"/>
    <dgm:cxn modelId="{04A62834-BD95-4C8A-98D0-C87D06CAA966}" type="presOf" srcId="{9D25E344-CA7F-43BB-9AA8-5162504BCF96}" destId="{29DC4D1A-50D1-48F0-922B-5F6A42DCF301}" srcOrd="0" destOrd="0" presId="urn:microsoft.com/office/officeart/2005/8/layout/hProcess9"/>
    <dgm:cxn modelId="{DB320C72-EF2C-4A3B-A3C4-17A335EF0292}" type="presOf" srcId="{5B7A8948-7842-4FCE-8A2D-C439EBD0FFC3}" destId="{3D070335-1225-4A85-8896-73D704265333}" srcOrd="0" destOrd="0" presId="urn:microsoft.com/office/officeart/2005/8/layout/hProcess9"/>
    <dgm:cxn modelId="{EF07A666-C5B7-4D5C-A945-95D79971A6DE}" srcId="{5B7A8948-7842-4FCE-8A2D-C439EBD0FFC3}" destId="{7B3E7AAB-39AB-4FCF-BCAF-C208F1552A3B}" srcOrd="1" destOrd="0" parTransId="{7CD7E5B3-1485-4A6B-8B3D-AFDE8DB11C87}" sibTransId="{7EB64818-6125-410C-89A3-A3AB22D0963C}"/>
    <dgm:cxn modelId="{27CE37FF-9CF9-4B74-8EAC-DD09F74DE91A}" type="presOf" srcId="{D8806513-ED6D-4472-8ED6-88096E08C627}" destId="{695A7229-E581-4DE1-859F-C71977DB11FB}" srcOrd="0" destOrd="0" presId="urn:microsoft.com/office/officeart/2005/8/layout/hProcess9"/>
    <dgm:cxn modelId="{CFB03EF7-7911-4A04-B911-D252BF634182}" srcId="{5B7A8948-7842-4FCE-8A2D-C439EBD0FFC3}" destId="{D8806513-ED6D-4472-8ED6-88096E08C627}" srcOrd="2" destOrd="0" parTransId="{DA575B26-873D-4B6A-90E3-426AFC2DB1DE}" sibTransId="{5776A4DE-9D85-4F83-8432-6E73CD3201B9}"/>
    <dgm:cxn modelId="{083DBD79-CF98-42D8-BDDA-7B35D4F7B722}" type="presParOf" srcId="{3D070335-1225-4A85-8896-73D704265333}" destId="{245EE9A4-7C27-4080-A492-9C436BE140AB}" srcOrd="0" destOrd="0" presId="urn:microsoft.com/office/officeart/2005/8/layout/hProcess9"/>
    <dgm:cxn modelId="{85D20C58-CA97-4F32-B17B-8C2BCE60E042}" type="presParOf" srcId="{3D070335-1225-4A85-8896-73D704265333}" destId="{6F64CE44-AD3C-4130-B542-5C1B86C5AC7F}" srcOrd="1" destOrd="0" presId="urn:microsoft.com/office/officeart/2005/8/layout/hProcess9"/>
    <dgm:cxn modelId="{6D0EAAFB-1E70-4687-9712-FD88EF436806}" type="presParOf" srcId="{6F64CE44-AD3C-4130-B542-5C1B86C5AC7F}" destId="{29DC4D1A-50D1-48F0-922B-5F6A42DCF301}" srcOrd="0" destOrd="0" presId="urn:microsoft.com/office/officeart/2005/8/layout/hProcess9"/>
    <dgm:cxn modelId="{4C2C6901-1AE7-4CA7-AA0A-E6D82C0B9E25}" type="presParOf" srcId="{6F64CE44-AD3C-4130-B542-5C1B86C5AC7F}" destId="{87D1B539-E2A6-4725-8C74-906EFC4369E6}" srcOrd="1" destOrd="0" presId="urn:microsoft.com/office/officeart/2005/8/layout/hProcess9"/>
    <dgm:cxn modelId="{FAA886E0-5AC8-4807-99DA-4290DF2FE55F}" type="presParOf" srcId="{6F64CE44-AD3C-4130-B542-5C1B86C5AC7F}" destId="{60236F02-79B0-4CA8-9B92-DA3B7EA07011}" srcOrd="2" destOrd="0" presId="urn:microsoft.com/office/officeart/2005/8/layout/hProcess9"/>
    <dgm:cxn modelId="{C9306201-40CD-46A5-95D1-C2718B1D98E2}" type="presParOf" srcId="{6F64CE44-AD3C-4130-B542-5C1B86C5AC7F}" destId="{D8534ED1-FC44-4708-89E4-00181AE45BC4}" srcOrd="3" destOrd="0" presId="urn:microsoft.com/office/officeart/2005/8/layout/hProcess9"/>
    <dgm:cxn modelId="{2D997DC4-2531-4640-BE8E-7E11E431641B}" type="presParOf" srcId="{6F64CE44-AD3C-4130-B542-5C1B86C5AC7F}" destId="{695A7229-E581-4DE1-859F-C71977DB11F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5B0DEB-1166-43EE-B5A1-3023A6932BB5}" type="doc">
      <dgm:prSet loTypeId="urn:microsoft.com/office/officeart/2005/8/layout/hierarchy2" loCatId="hierarchy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E6EB879-3FDF-491F-AE9B-C21B812EBE77}">
      <dgm:prSet phldrT="[Text]" custT="1"/>
      <dgm:spPr/>
      <dgm:t>
        <a:bodyPr/>
        <a:lstStyle/>
        <a:p>
          <a:r>
            <a:rPr lang="en-US" sz="4400" dirty="0" smtClean="0">
              <a:latin typeface="Century Gothic" pitchFamily="34" charset="0"/>
            </a:rPr>
            <a:t>Survey Data</a:t>
          </a:r>
          <a:endParaRPr lang="en-US" sz="4400" dirty="0">
            <a:latin typeface="Century Gothic" pitchFamily="34" charset="0"/>
          </a:endParaRPr>
        </a:p>
      </dgm:t>
    </dgm:pt>
    <dgm:pt modelId="{9CB7697E-F8C4-4330-AEA3-9696799456C0}" type="parTrans" cxnId="{B85955E5-2EC6-43A8-8A2C-C95E4BC45EBE}">
      <dgm:prSet/>
      <dgm:spPr/>
      <dgm:t>
        <a:bodyPr/>
        <a:lstStyle/>
        <a:p>
          <a:endParaRPr lang="en-US"/>
        </a:p>
      </dgm:t>
    </dgm:pt>
    <dgm:pt modelId="{5D751859-4611-4125-B4A1-1FAFA0322A70}" type="sibTrans" cxnId="{B85955E5-2EC6-43A8-8A2C-C95E4BC45EBE}">
      <dgm:prSet/>
      <dgm:spPr/>
      <dgm:t>
        <a:bodyPr/>
        <a:lstStyle/>
        <a:p>
          <a:endParaRPr lang="en-US"/>
        </a:p>
      </dgm:t>
    </dgm:pt>
    <dgm:pt modelId="{35BAD0A5-95EF-4918-8390-23CDA402E497}">
      <dgm:prSet phldrT="[Text]" custT="1"/>
      <dgm:spPr/>
      <dgm:t>
        <a:bodyPr/>
        <a:lstStyle/>
        <a:p>
          <a:r>
            <a:rPr lang="en-US" sz="2800" dirty="0" smtClean="0">
              <a:latin typeface="Century Gothic" pitchFamily="34" charset="0"/>
            </a:rPr>
            <a:t>Community Survey</a:t>
          </a:r>
        </a:p>
        <a:p>
          <a:endParaRPr lang="en-US" sz="1400" b="0" i="1" dirty="0" smtClean="0"/>
        </a:p>
        <a:p>
          <a:r>
            <a:rPr lang="en-US" sz="2000" b="0" i="0" dirty="0" smtClean="0">
              <a:latin typeface="Century Gothic" pitchFamily="34" charset="0"/>
            </a:rPr>
            <a:t>1943 Respondents</a:t>
          </a:r>
        </a:p>
        <a:p>
          <a:endParaRPr lang="en-US" sz="1400" dirty="0"/>
        </a:p>
      </dgm:t>
    </dgm:pt>
    <dgm:pt modelId="{38C05FDA-A4E6-42C3-A2AA-DCFD8F0DF1BD}" type="parTrans" cxnId="{1D732B68-AB18-45AE-BE8D-7BFD054CCCAE}">
      <dgm:prSet/>
      <dgm:spPr/>
      <dgm:t>
        <a:bodyPr/>
        <a:lstStyle/>
        <a:p>
          <a:endParaRPr lang="en-US"/>
        </a:p>
      </dgm:t>
    </dgm:pt>
    <dgm:pt modelId="{88B0A7F9-BC91-4196-B250-362F8B746E21}" type="sibTrans" cxnId="{1D732B68-AB18-45AE-BE8D-7BFD054CCCAE}">
      <dgm:prSet/>
      <dgm:spPr/>
      <dgm:t>
        <a:bodyPr/>
        <a:lstStyle/>
        <a:p>
          <a:endParaRPr lang="en-US"/>
        </a:p>
      </dgm:t>
    </dgm:pt>
    <dgm:pt modelId="{0C4F6DE6-B1C9-4B3F-9529-BC23E71E56B7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800" dirty="0" smtClean="0">
              <a:latin typeface="Century Gothic" pitchFamily="34" charset="0"/>
            </a:rPr>
            <a:t>Student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800" dirty="0" smtClean="0">
              <a:latin typeface="Century Gothic" pitchFamily="34" charset="0"/>
            </a:rPr>
            <a:t>Surveys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2800" dirty="0" smtClean="0">
            <a:latin typeface="Century Gothic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2000" dirty="0" smtClean="0">
              <a:latin typeface="Century Gothic" pitchFamily="34" charset="0"/>
            </a:rPr>
            <a:t>8426 Respondents</a:t>
          </a:r>
          <a:endParaRPr lang="en-US" sz="2000" dirty="0">
            <a:latin typeface="Century Gothic" pitchFamily="34" charset="0"/>
          </a:endParaRPr>
        </a:p>
      </dgm:t>
    </dgm:pt>
    <dgm:pt modelId="{6F7F01CD-3F75-434B-8881-7EA18B57CC71}" type="parTrans" cxnId="{E22BD93E-EC15-410B-928D-9CB1FA581369}">
      <dgm:prSet/>
      <dgm:spPr/>
      <dgm:t>
        <a:bodyPr/>
        <a:lstStyle/>
        <a:p>
          <a:endParaRPr lang="en-US"/>
        </a:p>
      </dgm:t>
    </dgm:pt>
    <dgm:pt modelId="{15BA9003-FDD7-4515-8C98-C9A2FFEE2728}" type="sibTrans" cxnId="{E22BD93E-EC15-410B-928D-9CB1FA581369}">
      <dgm:prSet/>
      <dgm:spPr/>
      <dgm:t>
        <a:bodyPr/>
        <a:lstStyle/>
        <a:p>
          <a:endParaRPr lang="en-US"/>
        </a:p>
      </dgm:t>
    </dgm:pt>
    <dgm:pt modelId="{BCFEC755-3D37-426E-AA78-E8A37ED7AA69}" type="pres">
      <dgm:prSet presAssocID="{A95B0DEB-1166-43EE-B5A1-3023A6932BB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183874-DC7E-4468-B7D1-DF891AC36585}" type="pres">
      <dgm:prSet presAssocID="{4E6EB879-3FDF-491F-AE9B-C21B812EBE77}" presName="root1" presStyleCnt="0"/>
      <dgm:spPr/>
      <dgm:t>
        <a:bodyPr/>
        <a:lstStyle/>
        <a:p>
          <a:endParaRPr lang="en-US"/>
        </a:p>
      </dgm:t>
    </dgm:pt>
    <dgm:pt modelId="{88F84E70-8E66-4DA3-B170-208E59769D25}" type="pres">
      <dgm:prSet presAssocID="{4E6EB879-3FDF-491F-AE9B-C21B812EBE7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7EA51A-AF91-4E44-AFBC-BFA5F1D3AC28}" type="pres">
      <dgm:prSet presAssocID="{4E6EB879-3FDF-491F-AE9B-C21B812EBE77}" presName="level2hierChild" presStyleCnt="0"/>
      <dgm:spPr/>
      <dgm:t>
        <a:bodyPr/>
        <a:lstStyle/>
        <a:p>
          <a:endParaRPr lang="en-US"/>
        </a:p>
      </dgm:t>
    </dgm:pt>
    <dgm:pt modelId="{2E3D6D18-526D-4EC9-B546-4F7D03C92020}" type="pres">
      <dgm:prSet presAssocID="{38C05FDA-A4E6-42C3-A2AA-DCFD8F0DF1BD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188244B-9B30-45B7-B941-A98411A4C8F1}" type="pres">
      <dgm:prSet presAssocID="{38C05FDA-A4E6-42C3-A2AA-DCFD8F0DF1BD}" presName="connTx" presStyleLbl="parChTrans1D2" presStyleIdx="0" presStyleCnt="2"/>
      <dgm:spPr/>
      <dgm:t>
        <a:bodyPr/>
        <a:lstStyle/>
        <a:p>
          <a:endParaRPr lang="en-US"/>
        </a:p>
      </dgm:t>
    </dgm:pt>
    <dgm:pt modelId="{FC3DB7DD-5823-4A55-93F2-811F55E94A50}" type="pres">
      <dgm:prSet presAssocID="{35BAD0A5-95EF-4918-8390-23CDA402E497}" presName="root2" presStyleCnt="0"/>
      <dgm:spPr/>
      <dgm:t>
        <a:bodyPr/>
        <a:lstStyle/>
        <a:p>
          <a:endParaRPr lang="en-US"/>
        </a:p>
      </dgm:t>
    </dgm:pt>
    <dgm:pt modelId="{1A06C66E-3895-43F7-B2AA-628B837CF2C5}" type="pres">
      <dgm:prSet presAssocID="{35BAD0A5-95EF-4918-8390-23CDA402E497}" presName="LevelTwoTextNode" presStyleLbl="node2" presStyleIdx="0" presStyleCnt="2" custScaleY="1201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ECC87E-5310-4710-8652-658F73889D87}" type="pres">
      <dgm:prSet presAssocID="{35BAD0A5-95EF-4918-8390-23CDA402E497}" presName="level3hierChild" presStyleCnt="0"/>
      <dgm:spPr/>
      <dgm:t>
        <a:bodyPr/>
        <a:lstStyle/>
        <a:p>
          <a:endParaRPr lang="en-US"/>
        </a:p>
      </dgm:t>
    </dgm:pt>
    <dgm:pt modelId="{4B994307-CD0E-4BD6-9BC2-8E824A8EE9F1}" type="pres">
      <dgm:prSet presAssocID="{6F7F01CD-3F75-434B-8881-7EA18B57CC71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F2CA800B-9A21-4E32-9BD6-1E7818A456D7}" type="pres">
      <dgm:prSet presAssocID="{6F7F01CD-3F75-434B-8881-7EA18B57CC71}" presName="connTx" presStyleLbl="parChTrans1D2" presStyleIdx="1" presStyleCnt="2"/>
      <dgm:spPr/>
      <dgm:t>
        <a:bodyPr/>
        <a:lstStyle/>
        <a:p>
          <a:endParaRPr lang="en-US"/>
        </a:p>
      </dgm:t>
    </dgm:pt>
    <dgm:pt modelId="{5C135E91-ABA6-4966-9449-A11596FD00DD}" type="pres">
      <dgm:prSet presAssocID="{0C4F6DE6-B1C9-4B3F-9529-BC23E71E56B7}" presName="root2" presStyleCnt="0"/>
      <dgm:spPr/>
      <dgm:t>
        <a:bodyPr/>
        <a:lstStyle/>
        <a:p>
          <a:endParaRPr lang="en-US"/>
        </a:p>
      </dgm:t>
    </dgm:pt>
    <dgm:pt modelId="{52EC6AC8-6EDC-49AD-A66B-C75001A1AE5F}" type="pres">
      <dgm:prSet presAssocID="{0C4F6DE6-B1C9-4B3F-9529-BC23E71E56B7}" presName="LevelTwoTextNode" presStyleLbl="node2" presStyleIdx="1" presStyleCnt="2" custScaleY="1137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3A6E6E-E9BC-4F2A-904D-D920F1278EB8}" type="pres">
      <dgm:prSet presAssocID="{0C4F6DE6-B1C9-4B3F-9529-BC23E71E56B7}" presName="level3hierChild" presStyleCnt="0"/>
      <dgm:spPr/>
      <dgm:t>
        <a:bodyPr/>
        <a:lstStyle/>
        <a:p>
          <a:endParaRPr lang="en-US"/>
        </a:p>
      </dgm:t>
    </dgm:pt>
  </dgm:ptLst>
  <dgm:cxnLst>
    <dgm:cxn modelId="{267161AD-C5D2-4383-9F02-FED97CC8BFBD}" type="presOf" srcId="{4E6EB879-3FDF-491F-AE9B-C21B812EBE77}" destId="{88F84E70-8E66-4DA3-B170-208E59769D25}" srcOrd="0" destOrd="0" presId="urn:microsoft.com/office/officeart/2005/8/layout/hierarchy2"/>
    <dgm:cxn modelId="{E22BD93E-EC15-410B-928D-9CB1FA581369}" srcId="{4E6EB879-3FDF-491F-AE9B-C21B812EBE77}" destId="{0C4F6DE6-B1C9-4B3F-9529-BC23E71E56B7}" srcOrd="1" destOrd="0" parTransId="{6F7F01CD-3F75-434B-8881-7EA18B57CC71}" sibTransId="{15BA9003-FDD7-4515-8C98-C9A2FFEE2728}"/>
    <dgm:cxn modelId="{1D732B68-AB18-45AE-BE8D-7BFD054CCCAE}" srcId="{4E6EB879-3FDF-491F-AE9B-C21B812EBE77}" destId="{35BAD0A5-95EF-4918-8390-23CDA402E497}" srcOrd="0" destOrd="0" parTransId="{38C05FDA-A4E6-42C3-A2AA-DCFD8F0DF1BD}" sibTransId="{88B0A7F9-BC91-4196-B250-362F8B746E21}"/>
    <dgm:cxn modelId="{2FBC5E8E-D439-406B-94DC-A57A6A25469C}" type="presOf" srcId="{6F7F01CD-3F75-434B-8881-7EA18B57CC71}" destId="{4B994307-CD0E-4BD6-9BC2-8E824A8EE9F1}" srcOrd="0" destOrd="0" presId="urn:microsoft.com/office/officeart/2005/8/layout/hierarchy2"/>
    <dgm:cxn modelId="{BF5035CC-34BB-44C0-8FBE-004023D68CD8}" type="presOf" srcId="{A95B0DEB-1166-43EE-B5A1-3023A6932BB5}" destId="{BCFEC755-3D37-426E-AA78-E8A37ED7AA69}" srcOrd="0" destOrd="0" presId="urn:microsoft.com/office/officeart/2005/8/layout/hierarchy2"/>
    <dgm:cxn modelId="{6B2219BD-F447-495E-8743-CA91236CF238}" type="presOf" srcId="{38C05FDA-A4E6-42C3-A2AA-DCFD8F0DF1BD}" destId="{2E3D6D18-526D-4EC9-B546-4F7D03C92020}" srcOrd="0" destOrd="0" presId="urn:microsoft.com/office/officeart/2005/8/layout/hierarchy2"/>
    <dgm:cxn modelId="{8A0908B5-03A4-4B2C-BB24-C6C31CB6E8FC}" type="presOf" srcId="{38C05FDA-A4E6-42C3-A2AA-DCFD8F0DF1BD}" destId="{D188244B-9B30-45B7-B941-A98411A4C8F1}" srcOrd="1" destOrd="0" presId="urn:microsoft.com/office/officeart/2005/8/layout/hierarchy2"/>
    <dgm:cxn modelId="{BB1E454C-0C4E-4A92-B89A-8F7D9EE848C2}" type="presOf" srcId="{35BAD0A5-95EF-4918-8390-23CDA402E497}" destId="{1A06C66E-3895-43F7-B2AA-628B837CF2C5}" srcOrd="0" destOrd="0" presId="urn:microsoft.com/office/officeart/2005/8/layout/hierarchy2"/>
    <dgm:cxn modelId="{C89FB6BA-0552-44FD-91BE-C46896FC893E}" type="presOf" srcId="{0C4F6DE6-B1C9-4B3F-9529-BC23E71E56B7}" destId="{52EC6AC8-6EDC-49AD-A66B-C75001A1AE5F}" srcOrd="0" destOrd="0" presId="urn:microsoft.com/office/officeart/2005/8/layout/hierarchy2"/>
    <dgm:cxn modelId="{B85955E5-2EC6-43A8-8A2C-C95E4BC45EBE}" srcId="{A95B0DEB-1166-43EE-B5A1-3023A6932BB5}" destId="{4E6EB879-3FDF-491F-AE9B-C21B812EBE77}" srcOrd="0" destOrd="0" parTransId="{9CB7697E-F8C4-4330-AEA3-9696799456C0}" sibTransId="{5D751859-4611-4125-B4A1-1FAFA0322A70}"/>
    <dgm:cxn modelId="{1835434A-C1A7-4F8C-8B0B-194E29C1123E}" type="presOf" srcId="{6F7F01CD-3F75-434B-8881-7EA18B57CC71}" destId="{F2CA800B-9A21-4E32-9BD6-1E7818A456D7}" srcOrd="1" destOrd="0" presId="urn:microsoft.com/office/officeart/2005/8/layout/hierarchy2"/>
    <dgm:cxn modelId="{64587503-E175-4642-A23E-B2BD1139FF46}" type="presParOf" srcId="{BCFEC755-3D37-426E-AA78-E8A37ED7AA69}" destId="{07183874-DC7E-4468-B7D1-DF891AC36585}" srcOrd="0" destOrd="0" presId="urn:microsoft.com/office/officeart/2005/8/layout/hierarchy2"/>
    <dgm:cxn modelId="{CE1F9D2B-0858-4E00-9805-0790DB346B58}" type="presParOf" srcId="{07183874-DC7E-4468-B7D1-DF891AC36585}" destId="{88F84E70-8E66-4DA3-B170-208E59769D25}" srcOrd="0" destOrd="0" presId="urn:microsoft.com/office/officeart/2005/8/layout/hierarchy2"/>
    <dgm:cxn modelId="{C85CFDC9-0A6B-410F-996A-9E75CD1B0D0A}" type="presParOf" srcId="{07183874-DC7E-4468-B7D1-DF891AC36585}" destId="{E47EA51A-AF91-4E44-AFBC-BFA5F1D3AC28}" srcOrd="1" destOrd="0" presId="urn:microsoft.com/office/officeart/2005/8/layout/hierarchy2"/>
    <dgm:cxn modelId="{897263E6-8911-4749-B05A-678867FC8F22}" type="presParOf" srcId="{E47EA51A-AF91-4E44-AFBC-BFA5F1D3AC28}" destId="{2E3D6D18-526D-4EC9-B546-4F7D03C92020}" srcOrd="0" destOrd="0" presId="urn:microsoft.com/office/officeart/2005/8/layout/hierarchy2"/>
    <dgm:cxn modelId="{599550C1-BA0C-4B69-A438-90165CB51DE3}" type="presParOf" srcId="{2E3D6D18-526D-4EC9-B546-4F7D03C92020}" destId="{D188244B-9B30-45B7-B941-A98411A4C8F1}" srcOrd="0" destOrd="0" presId="urn:microsoft.com/office/officeart/2005/8/layout/hierarchy2"/>
    <dgm:cxn modelId="{13F0D4F8-9137-45D3-A37A-141B4A7D0579}" type="presParOf" srcId="{E47EA51A-AF91-4E44-AFBC-BFA5F1D3AC28}" destId="{FC3DB7DD-5823-4A55-93F2-811F55E94A50}" srcOrd="1" destOrd="0" presId="urn:microsoft.com/office/officeart/2005/8/layout/hierarchy2"/>
    <dgm:cxn modelId="{808D52FA-82C0-42EB-8A1A-A337AABA8E55}" type="presParOf" srcId="{FC3DB7DD-5823-4A55-93F2-811F55E94A50}" destId="{1A06C66E-3895-43F7-B2AA-628B837CF2C5}" srcOrd="0" destOrd="0" presId="urn:microsoft.com/office/officeart/2005/8/layout/hierarchy2"/>
    <dgm:cxn modelId="{04357371-F495-4CE7-8BD1-B165E2A1ACF7}" type="presParOf" srcId="{FC3DB7DD-5823-4A55-93F2-811F55E94A50}" destId="{D8ECC87E-5310-4710-8652-658F73889D87}" srcOrd="1" destOrd="0" presId="urn:microsoft.com/office/officeart/2005/8/layout/hierarchy2"/>
    <dgm:cxn modelId="{916F76BF-EEF7-4F8B-A664-56ADEF05FB09}" type="presParOf" srcId="{E47EA51A-AF91-4E44-AFBC-BFA5F1D3AC28}" destId="{4B994307-CD0E-4BD6-9BC2-8E824A8EE9F1}" srcOrd="2" destOrd="0" presId="urn:microsoft.com/office/officeart/2005/8/layout/hierarchy2"/>
    <dgm:cxn modelId="{84EC02BE-72BF-4BDC-9EB5-592180C196E7}" type="presParOf" srcId="{4B994307-CD0E-4BD6-9BC2-8E824A8EE9F1}" destId="{F2CA800B-9A21-4E32-9BD6-1E7818A456D7}" srcOrd="0" destOrd="0" presId="urn:microsoft.com/office/officeart/2005/8/layout/hierarchy2"/>
    <dgm:cxn modelId="{E74C6A41-A05A-420A-9FF4-D2ABBBE842FF}" type="presParOf" srcId="{E47EA51A-AF91-4E44-AFBC-BFA5F1D3AC28}" destId="{5C135E91-ABA6-4966-9449-A11596FD00DD}" srcOrd="3" destOrd="0" presId="urn:microsoft.com/office/officeart/2005/8/layout/hierarchy2"/>
    <dgm:cxn modelId="{747E38F9-6AA9-4D0A-B74D-4B1DDB33542E}" type="presParOf" srcId="{5C135E91-ABA6-4966-9449-A11596FD00DD}" destId="{52EC6AC8-6EDC-49AD-A66B-C75001A1AE5F}" srcOrd="0" destOrd="0" presId="urn:microsoft.com/office/officeart/2005/8/layout/hierarchy2"/>
    <dgm:cxn modelId="{7B11B11F-DFA3-4A1B-B93B-F4109B6C5A39}" type="presParOf" srcId="{5C135E91-ABA6-4966-9449-A11596FD00DD}" destId="{553A6E6E-E9BC-4F2A-904D-D920F1278EB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501A6E-DAB3-456D-B3CB-EE59DA34C17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</dgm:pt>
    <dgm:pt modelId="{26FC079C-9A1A-479F-9661-9AE7D45F6E86}">
      <dgm:prSet phldrT="[Text]" custT="1"/>
      <dgm:spPr>
        <a:solidFill>
          <a:srgbClr val="0070C0"/>
        </a:solidFill>
      </dgm:spPr>
      <dgm:t>
        <a:bodyPr anchor="t"/>
        <a:lstStyle/>
        <a:p>
          <a:r>
            <a:rPr lang="en-US" sz="1800" dirty="0" smtClean="0"/>
            <a:t>Review Process Status Update  to School Board</a:t>
          </a:r>
        </a:p>
        <a:p>
          <a:r>
            <a:rPr lang="en-US" sz="1400" dirty="0" smtClean="0"/>
            <a:t>April 25, 2013</a:t>
          </a:r>
          <a:endParaRPr lang="en-US" sz="1800" dirty="0"/>
        </a:p>
      </dgm:t>
    </dgm:pt>
    <dgm:pt modelId="{28228967-AEF3-486A-B62B-181632FAEC48}" type="parTrans" cxnId="{D99F78D9-9BA0-42F7-8C35-789AD7BB7A77}">
      <dgm:prSet/>
      <dgm:spPr/>
      <dgm:t>
        <a:bodyPr/>
        <a:lstStyle/>
        <a:p>
          <a:endParaRPr lang="en-US"/>
        </a:p>
      </dgm:t>
    </dgm:pt>
    <dgm:pt modelId="{1FA3A460-2961-4E5D-9891-A41DAE468612}" type="sibTrans" cxnId="{D99F78D9-9BA0-42F7-8C35-789AD7BB7A77}">
      <dgm:prSet/>
      <dgm:spPr/>
      <dgm:t>
        <a:bodyPr/>
        <a:lstStyle/>
        <a:p>
          <a:endParaRPr lang="en-US"/>
        </a:p>
      </dgm:t>
    </dgm:pt>
    <dgm:pt modelId="{9C47EE0F-ADF3-4988-89F5-309D15BAF568}">
      <dgm:prSet phldrT="[Text]" custT="1"/>
      <dgm:spPr>
        <a:solidFill>
          <a:srgbClr val="00B050"/>
        </a:solidFill>
      </dgm:spPr>
      <dgm:t>
        <a:bodyPr anchor="t"/>
        <a:lstStyle/>
        <a:p>
          <a:r>
            <a:rPr lang="en-US" sz="1800" dirty="0" smtClean="0"/>
            <a:t>Summary and Validation Meeting </a:t>
          </a:r>
        </a:p>
        <a:p>
          <a:r>
            <a:rPr lang="en-US" sz="1400" dirty="0" smtClean="0"/>
            <a:t>April 22, 2013</a:t>
          </a:r>
          <a:endParaRPr lang="en-US" sz="1400" dirty="0"/>
        </a:p>
      </dgm:t>
    </dgm:pt>
    <dgm:pt modelId="{46840035-2C76-45B6-8A2B-BC8C57E354AE}" type="parTrans" cxnId="{3D36786F-9984-46BA-8093-191E06E401CA}">
      <dgm:prSet/>
      <dgm:spPr/>
      <dgm:t>
        <a:bodyPr/>
        <a:lstStyle/>
        <a:p>
          <a:endParaRPr lang="en-US"/>
        </a:p>
      </dgm:t>
    </dgm:pt>
    <dgm:pt modelId="{CEF014F9-36D1-4186-A454-146357BA060A}" type="sibTrans" cxnId="{3D36786F-9984-46BA-8093-191E06E401CA}">
      <dgm:prSet/>
      <dgm:spPr/>
      <dgm:t>
        <a:bodyPr/>
        <a:lstStyle/>
        <a:p>
          <a:endParaRPr lang="en-US"/>
        </a:p>
      </dgm:t>
    </dgm:pt>
    <dgm:pt modelId="{2D9C0D11-5372-4EF6-83D2-428BF375061F}">
      <dgm:prSet phldrT="[Text]" custT="1"/>
      <dgm:spPr>
        <a:solidFill>
          <a:srgbClr val="0070C0"/>
        </a:solidFill>
      </dgm:spPr>
      <dgm:t>
        <a:bodyPr anchor="t"/>
        <a:lstStyle/>
        <a:p>
          <a:r>
            <a:rPr lang="en-US" sz="1800" dirty="0" smtClean="0"/>
            <a:t>Quality Council Review of Post Survey Focus Group Data</a:t>
          </a:r>
        </a:p>
        <a:p>
          <a:r>
            <a:rPr lang="en-US" sz="1400" dirty="0" smtClean="0"/>
            <a:t>April 26, 2013</a:t>
          </a:r>
          <a:endParaRPr lang="en-US" sz="1400" dirty="0"/>
        </a:p>
      </dgm:t>
    </dgm:pt>
    <dgm:pt modelId="{24A6B2CC-5A55-4DC4-9794-36F733D94974}" type="parTrans" cxnId="{3D9652A8-D408-499D-A2B0-BBE4C860872B}">
      <dgm:prSet/>
      <dgm:spPr/>
      <dgm:t>
        <a:bodyPr/>
        <a:lstStyle/>
        <a:p>
          <a:endParaRPr lang="en-US"/>
        </a:p>
      </dgm:t>
    </dgm:pt>
    <dgm:pt modelId="{4E8ACAD1-527E-4CE2-8EA9-FFA243F16928}" type="sibTrans" cxnId="{3D9652A8-D408-499D-A2B0-BBE4C860872B}">
      <dgm:prSet/>
      <dgm:spPr/>
      <dgm:t>
        <a:bodyPr/>
        <a:lstStyle/>
        <a:p>
          <a:endParaRPr lang="en-US"/>
        </a:p>
      </dgm:t>
    </dgm:pt>
    <dgm:pt modelId="{AC359736-2E74-4857-9158-9C7AB435CB5B}">
      <dgm:prSet phldrT="[Text]" custT="1"/>
      <dgm:spPr>
        <a:solidFill>
          <a:srgbClr val="0070C0"/>
        </a:solidFill>
      </dgm:spPr>
      <dgm:t>
        <a:bodyPr anchor="t"/>
        <a:lstStyle/>
        <a:p>
          <a:r>
            <a:rPr lang="en-US" sz="1800" dirty="0" smtClean="0"/>
            <a:t>Report to Superintendent and Cabinet at Retreat</a:t>
          </a:r>
        </a:p>
        <a:p>
          <a:r>
            <a:rPr lang="en-US" sz="1400" dirty="0" smtClean="0"/>
            <a:t>May 21, 2013</a:t>
          </a:r>
          <a:endParaRPr lang="en-US" sz="1400" dirty="0"/>
        </a:p>
      </dgm:t>
    </dgm:pt>
    <dgm:pt modelId="{EFF68C8E-B79A-45EA-A7BA-32382D6DABC0}" type="parTrans" cxnId="{4A385A56-EAF0-4F10-8C72-042E61F4D128}">
      <dgm:prSet/>
      <dgm:spPr/>
      <dgm:t>
        <a:bodyPr/>
        <a:lstStyle/>
        <a:p>
          <a:endParaRPr lang="en-US"/>
        </a:p>
      </dgm:t>
    </dgm:pt>
    <dgm:pt modelId="{FB096C57-4C6E-424A-9273-852CE6CF00E1}" type="sibTrans" cxnId="{4A385A56-EAF0-4F10-8C72-042E61F4D128}">
      <dgm:prSet/>
      <dgm:spPr/>
      <dgm:t>
        <a:bodyPr/>
        <a:lstStyle/>
        <a:p>
          <a:endParaRPr lang="en-US"/>
        </a:p>
      </dgm:t>
    </dgm:pt>
    <dgm:pt modelId="{4B13989D-913B-44AE-BD8B-BA806CFBFF45}">
      <dgm:prSet phldrT="[Text]" custT="1"/>
      <dgm:spPr>
        <a:solidFill>
          <a:srgbClr val="0070C0"/>
        </a:solidFill>
      </dgm:spPr>
      <dgm:t>
        <a:bodyPr anchor="t"/>
        <a:lstStyle/>
        <a:p>
          <a:r>
            <a:rPr lang="en-US" sz="1800" dirty="0" smtClean="0"/>
            <a:t>Report to School Board at Retreat</a:t>
          </a:r>
        </a:p>
        <a:p>
          <a:r>
            <a:rPr lang="en-US" sz="1400" dirty="0" smtClean="0"/>
            <a:t>June 3, 2013</a:t>
          </a:r>
          <a:endParaRPr lang="en-US" sz="1400" dirty="0"/>
        </a:p>
      </dgm:t>
    </dgm:pt>
    <dgm:pt modelId="{24672D65-86ED-4FE5-BA41-C588B1E65272}" type="parTrans" cxnId="{79D03266-D00C-4B68-A7D2-4AE029669E85}">
      <dgm:prSet/>
      <dgm:spPr/>
      <dgm:t>
        <a:bodyPr/>
        <a:lstStyle/>
        <a:p>
          <a:endParaRPr lang="en-US"/>
        </a:p>
      </dgm:t>
    </dgm:pt>
    <dgm:pt modelId="{CE369B5F-A181-497B-B96B-93BCF2D50C28}" type="sibTrans" cxnId="{79D03266-D00C-4B68-A7D2-4AE029669E85}">
      <dgm:prSet/>
      <dgm:spPr/>
      <dgm:t>
        <a:bodyPr/>
        <a:lstStyle/>
        <a:p>
          <a:endParaRPr lang="en-US"/>
        </a:p>
      </dgm:t>
    </dgm:pt>
    <dgm:pt modelId="{723845EB-47A8-4D81-A5F3-4CB5A33DA7E5}" type="pres">
      <dgm:prSet presAssocID="{E3501A6E-DAB3-456D-B3CB-EE59DA34C173}" presName="outerComposite" presStyleCnt="0">
        <dgm:presLayoutVars>
          <dgm:chMax val="5"/>
          <dgm:dir/>
          <dgm:resizeHandles val="exact"/>
        </dgm:presLayoutVars>
      </dgm:prSet>
      <dgm:spPr/>
    </dgm:pt>
    <dgm:pt modelId="{57ABE95C-D1C5-4F36-8F15-33D020B0B6EC}" type="pres">
      <dgm:prSet presAssocID="{E3501A6E-DAB3-456D-B3CB-EE59DA34C173}" presName="dummyMaxCanvas" presStyleCnt="0">
        <dgm:presLayoutVars/>
      </dgm:prSet>
      <dgm:spPr/>
    </dgm:pt>
    <dgm:pt modelId="{875A4055-C4D4-4F50-A4BF-5973B5EB82B0}" type="pres">
      <dgm:prSet presAssocID="{E3501A6E-DAB3-456D-B3CB-EE59DA34C17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A6B94-BA9E-4CA5-ACF3-580718F4CE36}" type="pres">
      <dgm:prSet presAssocID="{E3501A6E-DAB3-456D-B3CB-EE59DA34C17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7A412F-446B-4273-8F7D-739DDC367BAC}" type="pres">
      <dgm:prSet presAssocID="{E3501A6E-DAB3-456D-B3CB-EE59DA34C17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CC46C5-F1FE-4B3C-9FA7-61CA0032A0FD}" type="pres">
      <dgm:prSet presAssocID="{E3501A6E-DAB3-456D-B3CB-EE59DA34C17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316295-5457-465D-A724-738319EA7250}" type="pres">
      <dgm:prSet presAssocID="{E3501A6E-DAB3-456D-B3CB-EE59DA34C173}" presName="FiveNodes_5" presStyleLbl="node1" presStyleIdx="4" presStyleCnt="5">
        <dgm:presLayoutVars>
          <dgm:bulletEnabled val="1"/>
        </dgm:presLayoutVars>
      </dgm:prSet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816A218B-AC10-4E1C-9F1E-EA22CCCA412E}" type="pres">
      <dgm:prSet presAssocID="{E3501A6E-DAB3-456D-B3CB-EE59DA34C17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10F889-C679-4DA3-B2C6-47D6F3C4AEF3}" type="pres">
      <dgm:prSet presAssocID="{E3501A6E-DAB3-456D-B3CB-EE59DA34C17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A5C19B-3784-482A-8A5A-9D8FEC42F59F}" type="pres">
      <dgm:prSet presAssocID="{E3501A6E-DAB3-456D-B3CB-EE59DA34C17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652B71-6E5E-41A3-B9AA-025046A4733E}" type="pres">
      <dgm:prSet presAssocID="{E3501A6E-DAB3-456D-B3CB-EE59DA34C17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E41428-AC8F-45CB-9181-773F6ED5C857}" type="pres">
      <dgm:prSet presAssocID="{E3501A6E-DAB3-456D-B3CB-EE59DA34C17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399876-59D3-4846-A044-CC24ECB6BE42}" type="pres">
      <dgm:prSet presAssocID="{E3501A6E-DAB3-456D-B3CB-EE59DA34C17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CCF8E-A07C-40B4-9A40-93CAC01C53C1}" type="pres">
      <dgm:prSet presAssocID="{E3501A6E-DAB3-456D-B3CB-EE59DA34C17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30BF0-E419-4B0A-B132-6C3F076F10F5}" type="pres">
      <dgm:prSet presAssocID="{E3501A6E-DAB3-456D-B3CB-EE59DA34C17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497FFF-C6E6-454F-97D8-7CE1425ADA58}" type="pres">
      <dgm:prSet presAssocID="{E3501A6E-DAB3-456D-B3CB-EE59DA34C173}" presName="FiveNodes_5_text" presStyleLbl="node1" presStyleIdx="4" presStyleCnt="5">
        <dgm:presLayoutVars>
          <dgm:bulletEnabled val="1"/>
        </dgm:presLayoutVars>
      </dgm:prSet>
      <dgm:spPr>
        <a:solidFill>
          <a:srgbClr val="0070C0"/>
        </a:solidFill>
      </dgm:spPr>
      <dgm:t>
        <a:bodyPr/>
        <a:lstStyle/>
        <a:p>
          <a:endParaRPr lang="en-US"/>
        </a:p>
      </dgm:t>
    </dgm:pt>
  </dgm:ptLst>
  <dgm:cxnLst>
    <dgm:cxn modelId="{D99F78D9-9BA0-42F7-8C35-789AD7BB7A77}" srcId="{E3501A6E-DAB3-456D-B3CB-EE59DA34C173}" destId="{26FC079C-9A1A-479F-9661-9AE7D45F6E86}" srcOrd="1" destOrd="0" parTransId="{28228967-AEF3-486A-B62B-181632FAEC48}" sibTransId="{1FA3A460-2961-4E5D-9891-A41DAE468612}"/>
    <dgm:cxn modelId="{70C5B453-E4C0-4535-9729-4F75B84843F7}" type="presOf" srcId="{AC359736-2E74-4857-9158-9C7AB435CB5B}" destId="{9ECC46C5-F1FE-4B3C-9FA7-61CA0032A0FD}" srcOrd="0" destOrd="0" presId="urn:microsoft.com/office/officeart/2005/8/layout/vProcess5"/>
    <dgm:cxn modelId="{F3EEF904-2FD5-4675-A8A8-D40A749D0806}" type="presOf" srcId="{26FC079C-9A1A-479F-9661-9AE7D45F6E86}" destId="{6A399876-59D3-4846-A044-CC24ECB6BE42}" srcOrd="1" destOrd="0" presId="urn:microsoft.com/office/officeart/2005/8/layout/vProcess5"/>
    <dgm:cxn modelId="{D89EAD0C-4548-44B7-94B4-832F9D190798}" type="presOf" srcId="{CEF014F9-36D1-4186-A454-146357BA060A}" destId="{816A218B-AC10-4E1C-9F1E-EA22CCCA412E}" srcOrd="0" destOrd="0" presId="urn:microsoft.com/office/officeart/2005/8/layout/vProcess5"/>
    <dgm:cxn modelId="{51B7E375-0235-41A9-9E8C-91F2831E8848}" type="presOf" srcId="{4B13989D-913B-44AE-BD8B-BA806CFBFF45}" destId="{41316295-5457-465D-A724-738319EA7250}" srcOrd="0" destOrd="0" presId="urn:microsoft.com/office/officeart/2005/8/layout/vProcess5"/>
    <dgm:cxn modelId="{79D03266-D00C-4B68-A7D2-4AE029669E85}" srcId="{E3501A6E-DAB3-456D-B3CB-EE59DA34C173}" destId="{4B13989D-913B-44AE-BD8B-BA806CFBFF45}" srcOrd="4" destOrd="0" parTransId="{24672D65-86ED-4FE5-BA41-C588B1E65272}" sibTransId="{CE369B5F-A181-497B-B96B-93BCF2D50C28}"/>
    <dgm:cxn modelId="{0E4D3F1A-15E2-4272-A0D8-A7B8FB098A2F}" type="presOf" srcId="{2D9C0D11-5372-4EF6-83D2-428BF375061F}" destId="{C27A412F-446B-4273-8F7D-739DDC367BAC}" srcOrd="0" destOrd="0" presId="urn:microsoft.com/office/officeart/2005/8/layout/vProcess5"/>
    <dgm:cxn modelId="{A9D011C8-888E-4076-B554-AF954D0E48DB}" type="presOf" srcId="{AC359736-2E74-4857-9158-9C7AB435CB5B}" destId="{C5D30BF0-E419-4B0A-B132-6C3F076F10F5}" srcOrd="1" destOrd="0" presId="urn:microsoft.com/office/officeart/2005/8/layout/vProcess5"/>
    <dgm:cxn modelId="{2D9C3EFB-D292-44D2-97A3-186D148413EA}" type="presOf" srcId="{4E8ACAD1-527E-4CE2-8EA9-FFA243F16928}" destId="{33A5C19B-3784-482A-8A5A-9D8FEC42F59F}" srcOrd="0" destOrd="0" presId="urn:microsoft.com/office/officeart/2005/8/layout/vProcess5"/>
    <dgm:cxn modelId="{97C982B8-0425-4990-863E-78D39F110A6F}" type="presOf" srcId="{2D9C0D11-5372-4EF6-83D2-428BF375061F}" destId="{643CCF8E-A07C-40B4-9A40-93CAC01C53C1}" srcOrd="1" destOrd="0" presId="urn:microsoft.com/office/officeart/2005/8/layout/vProcess5"/>
    <dgm:cxn modelId="{EDAFB006-80F5-4E59-9C55-E284B61B285D}" type="presOf" srcId="{26FC079C-9A1A-479F-9661-9AE7D45F6E86}" destId="{F12A6B94-BA9E-4CA5-ACF3-580718F4CE36}" srcOrd="0" destOrd="0" presId="urn:microsoft.com/office/officeart/2005/8/layout/vProcess5"/>
    <dgm:cxn modelId="{3D36786F-9984-46BA-8093-191E06E401CA}" srcId="{E3501A6E-DAB3-456D-B3CB-EE59DA34C173}" destId="{9C47EE0F-ADF3-4988-89F5-309D15BAF568}" srcOrd="0" destOrd="0" parTransId="{46840035-2C76-45B6-8A2B-BC8C57E354AE}" sibTransId="{CEF014F9-36D1-4186-A454-146357BA060A}"/>
    <dgm:cxn modelId="{4A385A56-EAF0-4F10-8C72-042E61F4D128}" srcId="{E3501A6E-DAB3-456D-B3CB-EE59DA34C173}" destId="{AC359736-2E74-4857-9158-9C7AB435CB5B}" srcOrd="3" destOrd="0" parTransId="{EFF68C8E-B79A-45EA-A7BA-32382D6DABC0}" sibTransId="{FB096C57-4C6E-424A-9273-852CE6CF00E1}"/>
    <dgm:cxn modelId="{20AE4C04-DA81-414F-B866-DDBAFF282472}" type="presOf" srcId="{4B13989D-913B-44AE-BD8B-BA806CFBFF45}" destId="{32497FFF-C6E6-454F-97D8-7CE1425ADA58}" srcOrd="1" destOrd="0" presId="urn:microsoft.com/office/officeart/2005/8/layout/vProcess5"/>
    <dgm:cxn modelId="{692F0EE3-7DAB-4069-B592-80B94574A029}" type="presOf" srcId="{FB096C57-4C6E-424A-9273-852CE6CF00E1}" destId="{14652B71-6E5E-41A3-B9AA-025046A4733E}" srcOrd="0" destOrd="0" presId="urn:microsoft.com/office/officeart/2005/8/layout/vProcess5"/>
    <dgm:cxn modelId="{3D9652A8-D408-499D-A2B0-BBE4C860872B}" srcId="{E3501A6E-DAB3-456D-B3CB-EE59DA34C173}" destId="{2D9C0D11-5372-4EF6-83D2-428BF375061F}" srcOrd="2" destOrd="0" parTransId="{24A6B2CC-5A55-4DC4-9794-36F733D94974}" sibTransId="{4E8ACAD1-527E-4CE2-8EA9-FFA243F16928}"/>
    <dgm:cxn modelId="{D966D514-33E1-4476-A499-319B06ABB5B3}" type="presOf" srcId="{9C47EE0F-ADF3-4988-89F5-309D15BAF568}" destId="{D1E41428-AC8F-45CB-9181-773F6ED5C857}" srcOrd="1" destOrd="0" presId="urn:microsoft.com/office/officeart/2005/8/layout/vProcess5"/>
    <dgm:cxn modelId="{695F38BB-A5F7-4A85-9437-4340C6AC1387}" type="presOf" srcId="{E3501A6E-DAB3-456D-B3CB-EE59DA34C173}" destId="{723845EB-47A8-4D81-A5F3-4CB5A33DA7E5}" srcOrd="0" destOrd="0" presId="urn:microsoft.com/office/officeart/2005/8/layout/vProcess5"/>
    <dgm:cxn modelId="{A7EC632A-F885-4EB7-895E-2A493804D948}" type="presOf" srcId="{1FA3A460-2961-4E5D-9891-A41DAE468612}" destId="{CF10F889-C679-4DA3-B2C6-47D6F3C4AEF3}" srcOrd="0" destOrd="0" presId="urn:microsoft.com/office/officeart/2005/8/layout/vProcess5"/>
    <dgm:cxn modelId="{7242F599-9797-4F54-BC17-DCA28EA1723B}" type="presOf" srcId="{9C47EE0F-ADF3-4988-89F5-309D15BAF568}" destId="{875A4055-C4D4-4F50-A4BF-5973B5EB82B0}" srcOrd="0" destOrd="0" presId="urn:microsoft.com/office/officeart/2005/8/layout/vProcess5"/>
    <dgm:cxn modelId="{EF6CE273-7421-41A7-BABB-46F4854672CA}" type="presParOf" srcId="{723845EB-47A8-4D81-A5F3-4CB5A33DA7E5}" destId="{57ABE95C-D1C5-4F36-8F15-33D020B0B6EC}" srcOrd="0" destOrd="0" presId="urn:microsoft.com/office/officeart/2005/8/layout/vProcess5"/>
    <dgm:cxn modelId="{D2D369D1-029F-4DC1-AD56-6A7F2A9726E7}" type="presParOf" srcId="{723845EB-47A8-4D81-A5F3-4CB5A33DA7E5}" destId="{875A4055-C4D4-4F50-A4BF-5973B5EB82B0}" srcOrd="1" destOrd="0" presId="urn:microsoft.com/office/officeart/2005/8/layout/vProcess5"/>
    <dgm:cxn modelId="{8E1CD9BC-D6C0-4C1C-9193-45B103ECECCB}" type="presParOf" srcId="{723845EB-47A8-4D81-A5F3-4CB5A33DA7E5}" destId="{F12A6B94-BA9E-4CA5-ACF3-580718F4CE36}" srcOrd="2" destOrd="0" presId="urn:microsoft.com/office/officeart/2005/8/layout/vProcess5"/>
    <dgm:cxn modelId="{5E8C9D09-847E-4355-91FE-31E84045D02C}" type="presParOf" srcId="{723845EB-47A8-4D81-A5F3-4CB5A33DA7E5}" destId="{C27A412F-446B-4273-8F7D-739DDC367BAC}" srcOrd="3" destOrd="0" presId="urn:microsoft.com/office/officeart/2005/8/layout/vProcess5"/>
    <dgm:cxn modelId="{62BA97B5-6B9C-4D1F-BF3B-9A18E3B07AF4}" type="presParOf" srcId="{723845EB-47A8-4D81-A5F3-4CB5A33DA7E5}" destId="{9ECC46C5-F1FE-4B3C-9FA7-61CA0032A0FD}" srcOrd="4" destOrd="0" presId="urn:microsoft.com/office/officeart/2005/8/layout/vProcess5"/>
    <dgm:cxn modelId="{E051A3FA-C7C8-4C4E-8125-A484D97B3A46}" type="presParOf" srcId="{723845EB-47A8-4D81-A5F3-4CB5A33DA7E5}" destId="{41316295-5457-465D-A724-738319EA7250}" srcOrd="5" destOrd="0" presId="urn:microsoft.com/office/officeart/2005/8/layout/vProcess5"/>
    <dgm:cxn modelId="{36EFF7A4-A7B6-477B-BAE5-5117480DBC5C}" type="presParOf" srcId="{723845EB-47A8-4D81-A5F3-4CB5A33DA7E5}" destId="{816A218B-AC10-4E1C-9F1E-EA22CCCA412E}" srcOrd="6" destOrd="0" presId="urn:microsoft.com/office/officeart/2005/8/layout/vProcess5"/>
    <dgm:cxn modelId="{C6BE904E-EC87-4223-AB9B-807533FB91C5}" type="presParOf" srcId="{723845EB-47A8-4D81-A5F3-4CB5A33DA7E5}" destId="{CF10F889-C679-4DA3-B2C6-47D6F3C4AEF3}" srcOrd="7" destOrd="0" presId="urn:microsoft.com/office/officeart/2005/8/layout/vProcess5"/>
    <dgm:cxn modelId="{7CB10AFB-D586-4B7B-91FD-BBC12851B783}" type="presParOf" srcId="{723845EB-47A8-4D81-A5F3-4CB5A33DA7E5}" destId="{33A5C19B-3784-482A-8A5A-9D8FEC42F59F}" srcOrd="8" destOrd="0" presId="urn:microsoft.com/office/officeart/2005/8/layout/vProcess5"/>
    <dgm:cxn modelId="{FA58BA24-E2C2-40B8-807C-523477AC0C0A}" type="presParOf" srcId="{723845EB-47A8-4D81-A5F3-4CB5A33DA7E5}" destId="{14652B71-6E5E-41A3-B9AA-025046A4733E}" srcOrd="9" destOrd="0" presId="urn:microsoft.com/office/officeart/2005/8/layout/vProcess5"/>
    <dgm:cxn modelId="{D82F44B1-D867-453B-B939-6834C19C3E39}" type="presParOf" srcId="{723845EB-47A8-4D81-A5F3-4CB5A33DA7E5}" destId="{D1E41428-AC8F-45CB-9181-773F6ED5C857}" srcOrd="10" destOrd="0" presId="urn:microsoft.com/office/officeart/2005/8/layout/vProcess5"/>
    <dgm:cxn modelId="{A33C2557-94CA-4B12-9705-839B0549D733}" type="presParOf" srcId="{723845EB-47A8-4D81-A5F3-4CB5A33DA7E5}" destId="{6A399876-59D3-4846-A044-CC24ECB6BE42}" srcOrd="11" destOrd="0" presId="urn:microsoft.com/office/officeart/2005/8/layout/vProcess5"/>
    <dgm:cxn modelId="{39C76FBC-542D-4C18-A419-01CF2D03BF63}" type="presParOf" srcId="{723845EB-47A8-4D81-A5F3-4CB5A33DA7E5}" destId="{643CCF8E-A07C-40B4-9A40-93CAC01C53C1}" srcOrd="12" destOrd="0" presId="urn:microsoft.com/office/officeart/2005/8/layout/vProcess5"/>
    <dgm:cxn modelId="{8BF9DE8B-300C-42BF-B402-9AC86F74DA02}" type="presParOf" srcId="{723845EB-47A8-4D81-A5F3-4CB5A33DA7E5}" destId="{C5D30BF0-E419-4B0A-B132-6C3F076F10F5}" srcOrd="13" destOrd="0" presId="urn:microsoft.com/office/officeart/2005/8/layout/vProcess5"/>
    <dgm:cxn modelId="{DDCC901C-CAB3-42BE-8E5C-2594A1D37CBA}" type="presParOf" srcId="{723845EB-47A8-4D81-A5F3-4CB5A33DA7E5}" destId="{32497FFF-C6E6-454F-97D8-7CE1425ADA5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CE1E72-4ADB-47EC-9FCA-492E2EE10E08}">
      <dsp:nvSpPr>
        <dsp:cNvPr id="0" name=""/>
        <dsp:cNvSpPr/>
      </dsp:nvSpPr>
      <dsp:spPr>
        <a:xfrm>
          <a:off x="0" y="4072543"/>
          <a:ext cx="8762999" cy="133669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u="none" kern="1200" dirty="0" smtClean="0"/>
            <a:t>Spring 2013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u="none" kern="1200" dirty="0" smtClean="0"/>
            <a:t>Comprehensive Review using </a:t>
          </a:r>
          <a:r>
            <a:rPr lang="en-US" sz="2800" i="1" u="none" kern="1200" dirty="0" smtClean="0"/>
            <a:t>Community Conversations</a:t>
          </a:r>
          <a:endParaRPr lang="en-US" sz="2800" i="1" u="none" kern="1200" dirty="0"/>
        </a:p>
      </dsp:txBody>
      <dsp:txXfrm>
        <a:off x="0" y="4072543"/>
        <a:ext cx="8762999" cy="1336699"/>
      </dsp:txXfrm>
    </dsp:sp>
    <dsp:sp modelId="{66DA8C3F-4725-428B-9448-2BEE2024AE06}">
      <dsp:nvSpPr>
        <dsp:cNvPr id="0" name=""/>
        <dsp:cNvSpPr/>
      </dsp:nvSpPr>
      <dsp:spPr>
        <a:xfrm rot="10800000">
          <a:off x="0" y="2036750"/>
          <a:ext cx="8762999" cy="2055844"/>
        </a:xfrm>
        <a:prstGeom prst="upArrowCallout">
          <a:avLst/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2009-10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Limited </a:t>
          </a:r>
          <a:r>
            <a:rPr lang="en-US" sz="2800" i="1" kern="1200" dirty="0" smtClean="0"/>
            <a:t>Focus Group</a:t>
          </a:r>
          <a:r>
            <a:rPr lang="en-US" sz="2800" kern="1200" dirty="0" smtClean="0"/>
            <a:t> Review </a:t>
          </a:r>
          <a:endParaRPr lang="en-US" sz="2800" kern="1200" dirty="0"/>
        </a:p>
      </dsp:txBody>
      <dsp:txXfrm rot="10800000">
        <a:off x="0" y="2036750"/>
        <a:ext cx="8762999" cy="2055844"/>
      </dsp:txXfrm>
    </dsp:sp>
    <dsp:sp modelId="{1D797FE3-2412-4C1B-8D57-C2AC1A0A51A2}">
      <dsp:nvSpPr>
        <dsp:cNvPr id="0" name=""/>
        <dsp:cNvSpPr/>
      </dsp:nvSpPr>
      <dsp:spPr>
        <a:xfrm rot="10800000">
          <a:off x="0" y="956"/>
          <a:ext cx="8762999" cy="2055844"/>
        </a:xfrm>
        <a:prstGeom prst="upArrowCallout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2004-05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Original Vision, Mission, Goals, Values</a:t>
          </a:r>
          <a:endParaRPr lang="en-US" sz="2800" kern="1200" dirty="0"/>
        </a:p>
      </dsp:txBody>
      <dsp:txXfrm rot="10800000">
        <a:off x="0" y="956"/>
        <a:ext cx="8762999" cy="205584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49FEEF-9462-4948-8822-16D4DB5693E9}">
      <dsp:nvSpPr>
        <dsp:cNvPr id="0" name=""/>
        <dsp:cNvSpPr/>
      </dsp:nvSpPr>
      <dsp:spPr>
        <a:xfrm>
          <a:off x="0" y="30480"/>
          <a:ext cx="8686800" cy="1233179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What was your favorite learning experience, and why?</a:t>
          </a:r>
          <a:endParaRPr lang="en-US" sz="3100" kern="1200" dirty="0"/>
        </a:p>
      </dsp:txBody>
      <dsp:txXfrm>
        <a:off x="0" y="30480"/>
        <a:ext cx="8686800" cy="1233179"/>
      </dsp:txXfrm>
    </dsp:sp>
    <dsp:sp modelId="{561829DC-AAB0-4ABF-8A21-C7C607DEBDC6}">
      <dsp:nvSpPr>
        <dsp:cNvPr id="0" name=""/>
        <dsp:cNvSpPr/>
      </dsp:nvSpPr>
      <dsp:spPr>
        <a:xfrm>
          <a:off x="0" y="1351080"/>
          <a:ext cx="8686800" cy="1233179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What will the world be like in 20 years?</a:t>
          </a:r>
          <a:endParaRPr lang="en-US" sz="3100" kern="1200" dirty="0"/>
        </a:p>
      </dsp:txBody>
      <dsp:txXfrm>
        <a:off x="0" y="1351080"/>
        <a:ext cx="8686800" cy="1233179"/>
      </dsp:txXfrm>
    </dsp:sp>
    <dsp:sp modelId="{6F3ED3C9-98E9-4BED-B5C3-BC65CB27BB1B}">
      <dsp:nvSpPr>
        <dsp:cNvPr id="0" name=""/>
        <dsp:cNvSpPr/>
      </dsp:nvSpPr>
      <dsp:spPr>
        <a:xfrm>
          <a:off x="0" y="2673540"/>
          <a:ext cx="8686800" cy="1233179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What skills will students need to be successful in the world of the future?</a:t>
          </a:r>
        </a:p>
      </dsp:txBody>
      <dsp:txXfrm>
        <a:off x="0" y="2673540"/>
        <a:ext cx="8686800" cy="1233179"/>
      </dsp:txXfrm>
    </dsp:sp>
    <dsp:sp modelId="{2E462C25-F833-4D2E-BFB3-852B2CE990A7}">
      <dsp:nvSpPr>
        <dsp:cNvPr id="0" name=""/>
        <dsp:cNvSpPr/>
      </dsp:nvSpPr>
      <dsp:spPr>
        <a:xfrm>
          <a:off x="0" y="3996000"/>
          <a:ext cx="8686800" cy="1233179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What should teaching and learning look like in ACPS to prepare our students for the future?</a:t>
          </a:r>
        </a:p>
      </dsp:txBody>
      <dsp:txXfrm>
        <a:off x="0" y="3996000"/>
        <a:ext cx="8686800" cy="123317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5EE9A4-7C27-4080-A492-9C436BE140AB}">
      <dsp:nvSpPr>
        <dsp:cNvPr id="0" name=""/>
        <dsp:cNvSpPr/>
      </dsp:nvSpPr>
      <dsp:spPr>
        <a:xfrm>
          <a:off x="600074" y="0"/>
          <a:ext cx="6800850" cy="5257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DC4D1A-50D1-48F0-922B-5F6A42DCF301}">
      <dsp:nvSpPr>
        <dsp:cNvPr id="0" name=""/>
        <dsp:cNvSpPr/>
      </dsp:nvSpPr>
      <dsp:spPr>
        <a:xfrm>
          <a:off x="8594" y="1577339"/>
          <a:ext cx="2575321" cy="210312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Feedback from Town Halls, Focus Groups, Advisory Groups</a:t>
          </a:r>
          <a:endParaRPr lang="en-US" sz="2500" kern="1200" dirty="0"/>
        </a:p>
      </dsp:txBody>
      <dsp:txXfrm>
        <a:off x="8594" y="1577339"/>
        <a:ext cx="2575321" cy="2103120"/>
      </dsp:txXfrm>
    </dsp:sp>
    <dsp:sp modelId="{60236F02-79B0-4CA8-9B92-DA3B7EA07011}">
      <dsp:nvSpPr>
        <dsp:cNvPr id="0" name=""/>
        <dsp:cNvSpPr/>
      </dsp:nvSpPr>
      <dsp:spPr>
        <a:xfrm>
          <a:off x="2712839" y="1577339"/>
          <a:ext cx="2575321" cy="210312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i="1" kern="1200" dirty="0" smtClean="0">
              <a:sym typeface="Wingdings" pitchFamily="2" charset="2"/>
            </a:rPr>
            <a:t> </a:t>
          </a:r>
          <a:r>
            <a:rPr lang="en-US" sz="2500" i="1" kern="1200" dirty="0" smtClean="0"/>
            <a:t>informed</a:t>
          </a:r>
          <a:r>
            <a:rPr lang="en-US" sz="2500" i="1" kern="1200" dirty="0" smtClean="0">
              <a:sym typeface="Wingdings" pitchFamily="2" charset="2"/>
            </a:rPr>
            <a:t></a:t>
          </a:r>
          <a:endParaRPr lang="en-US" sz="2500" i="1" kern="1200" dirty="0"/>
        </a:p>
      </dsp:txBody>
      <dsp:txXfrm>
        <a:off x="2712839" y="1577339"/>
        <a:ext cx="2575321" cy="2103120"/>
      </dsp:txXfrm>
    </dsp:sp>
    <dsp:sp modelId="{695A7229-E581-4DE1-859F-C71977DB11FB}">
      <dsp:nvSpPr>
        <dsp:cNvPr id="0" name=""/>
        <dsp:cNvSpPr/>
      </dsp:nvSpPr>
      <dsp:spPr>
        <a:xfrm>
          <a:off x="5417083" y="1577339"/>
          <a:ext cx="2575321" cy="210312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Survey Questions</a:t>
          </a:r>
          <a:endParaRPr lang="en-US" sz="2500" kern="1200" dirty="0"/>
        </a:p>
      </dsp:txBody>
      <dsp:txXfrm>
        <a:off x="5417083" y="1577339"/>
        <a:ext cx="2575321" cy="21031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F84E70-8E66-4DA3-B170-208E59769D25}">
      <dsp:nvSpPr>
        <dsp:cNvPr id="0" name=""/>
        <dsp:cNvSpPr/>
      </dsp:nvSpPr>
      <dsp:spPr>
        <a:xfrm>
          <a:off x="8069" y="1657443"/>
          <a:ext cx="3327025" cy="1663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latin typeface="Century Gothic" pitchFamily="34" charset="0"/>
            </a:rPr>
            <a:t>Survey Data</a:t>
          </a:r>
          <a:endParaRPr lang="en-US" sz="4400" kern="1200" dirty="0">
            <a:latin typeface="Century Gothic" pitchFamily="34" charset="0"/>
          </a:endParaRPr>
        </a:p>
      </dsp:txBody>
      <dsp:txXfrm>
        <a:off x="8069" y="1657443"/>
        <a:ext cx="3327025" cy="1663512"/>
      </dsp:txXfrm>
    </dsp:sp>
    <dsp:sp modelId="{2E3D6D18-526D-4EC9-B546-4F7D03C92020}">
      <dsp:nvSpPr>
        <dsp:cNvPr id="0" name=""/>
        <dsp:cNvSpPr/>
      </dsp:nvSpPr>
      <dsp:spPr>
        <a:xfrm rot="19270425">
          <a:off x="3146377" y="1923625"/>
          <a:ext cx="1708245" cy="60146"/>
        </a:xfrm>
        <a:custGeom>
          <a:avLst/>
          <a:gdLst/>
          <a:ahLst/>
          <a:cxnLst/>
          <a:rect l="0" t="0" r="0" b="0"/>
          <a:pathLst>
            <a:path>
              <a:moveTo>
                <a:pt x="0" y="30073"/>
              </a:moveTo>
              <a:lnTo>
                <a:pt x="1708245" y="3007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9270425">
        <a:off x="3957793" y="1910992"/>
        <a:ext cx="85412" cy="85412"/>
      </dsp:txXfrm>
    </dsp:sp>
    <dsp:sp modelId="{1A06C66E-3895-43F7-B2AA-628B837CF2C5}">
      <dsp:nvSpPr>
        <dsp:cNvPr id="0" name=""/>
        <dsp:cNvSpPr/>
      </dsp:nvSpPr>
      <dsp:spPr>
        <a:xfrm>
          <a:off x="4665905" y="418917"/>
          <a:ext cx="3327025" cy="19985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entury Gothic" pitchFamily="34" charset="0"/>
            </a:rPr>
            <a:t>Community Survey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0" i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>
              <a:latin typeface="Century Gothic" pitchFamily="34" charset="0"/>
            </a:rPr>
            <a:t>1943 Respondents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4665905" y="418917"/>
        <a:ext cx="3327025" cy="1998560"/>
      </dsp:txXfrm>
    </dsp:sp>
    <dsp:sp modelId="{4B994307-CD0E-4BD6-9BC2-8E824A8EE9F1}">
      <dsp:nvSpPr>
        <dsp:cNvPr id="0" name=""/>
        <dsp:cNvSpPr/>
      </dsp:nvSpPr>
      <dsp:spPr>
        <a:xfrm rot="2411129">
          <a:off x="3129504" y="3021148"/>
          <a:ext cx="1741990" cy="60146"/>
        </a:xfrm>
        <a:custGeom>
          <a:avLst/>
          <a:gdLst/>
          <a:ahLst/>
          <a:cxnLst/>
          <a:rect l="0" t="0" r="0" b="0"/>
          <a:pathLst>
            <a:path>
              <a:moveTo>
                <a:pt x="0" y="30073"/>
              </a:moveTo>
              <a:lnTo>
                <a:pt x="1741990" y="3007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2411129">
        <a:off x="3956950" y="3007672"/>
        <a:ext cx="87099" cy="87099"/>
      </dsp:txXfrm>
    </dsp:sp>
    <dsp:sp modelId="{52EC6AC8-6EDC-49AD-A66B-C75001A1AE5F}">
      <dsp:nvSpPr>
        <dsp:cNvPr id="0" name=""/>
        <dsp:cNvSpPr/>
      </dsp:nvSpPr>
      <dsp:spPr>
        <a:xfrm>
          <a:off x="4665905" y="2667004"/>
          <a:ext cx="3327025" cy="1892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800" kern="1200" dirty="0" smtClean="0">
              <a:latin typeface="Century Gothic" pitchFamily="34" charset="0"/>
            </a:rPr>
            <a:t>Student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800" kern="1200" dirty="0" smtClean="0">
              <a:latin typeface="Century Gothic" pitchFamily="34" charset="0"/>
            </a:rPr>
            <a:t>Surveys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800" kern="1200" dirty="0" smtClean="0">
            <a:latin typeface="Century Gothic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entury Gothic" pitchFamily="34" charset="0"/>
            </a:rPr>
            <a:t>8426 Respondents</a:t>
          </a:r>
          <a:endParaRPr lang="en-US" sz="2000" kern="1200" dirty="0">
            <a:latin typeface="Century Gothic" pitchFamily="34" charset="0"/>
          </a:endParaRPr>
        </a:p>
      </dsp:txBody>
      <dsp:txXfrm>
        <a:off x="4665905" y="2667004"/>
        <a:ext cx="3327025" cy="189247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5A4055-C4D4-4F50-A4BF-5973B5EB82B0}">
      <dsp:nvSpPr>
        <dsp:cNvPr id="0" name=""/>
        <dsp:cNvSpPr/>
      </dsp:nvSpPr>
      <dsp:spPr>
        <a:xfrm>
          <a:off x="0" y="0"/>
          <a:ext cx="6688836" cy="918972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Summary and Validation Meeting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April 22, 2013</a:t>
          </a:r>
          <a:endParaRPr lang="en-US" sz="1400" kern="1200" dirty="0"/>
        </a:p>
      </dsp:txBody>
      <dsp:txXfrm>
        <a:off x="0" y="0"/>
        <a:ext cx="5643505" cy="918972"/>
      </dsp:txXfrm>
    </dsp:sp>
    <dsp:sp modelId="{F12A6B94-BA9E-4CA5-ACF3-580718F4CE36}">
      <dsp:nvSpPr>
        <dsp:cNvPr id="0" name=""/>
        <dsp:cNvSpPr/>
      </dsp:nvSpPr>
      <dsp:spPr>
        <a:xfrm>
          <a:off x="499490" y="1046607"/>
          <a:ext cx="6688836" cy="91897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Review Process Status Update  to School Board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April 25, 2013</a:t>
          </a:r>
          <a:endParaRPr lang="en-US" sz="1800" kern="1200" dirty="0"/>
        </a:p>
      </dsp:txBody>
      <dsp:txXfrm>
        <a:off x="499490" y="1046607"/>
        <a:ext cx="5592013" cy="918972"/>
      </dsp:txXfrm>
    </dsp:sp>
    <dsp:sp modelId="{C27A412F-446B-4273-8F7D-739DDC367BAC}">
      <dsp:nvSpPr>
        <dsp:cNvPr id="0" name=""/>
        <dsp:cNvSpPr/>
      </dsp:nvSpPr>
      <dsp:spPr>
        <a:xfrm>
          <a:off x="998981" y="2093213"/>
          <a:ext cx="6688836" cy="91897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Quality Council Review of Post Survey Focus Group Data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April 26, 2013</a:t>
          </a:r>
          <a:endParaRPr lang="en-US" sz="1400" kern="1200" dirty="0"/>
        </a:p>
      </dsp:txBody>
      <dsp:txXfrm>
        <a:off x="998981" y="2093213"/>
        <a:ext cx="5592013" cy="918971"/>
      </dsp:txXfrm>
    </dsp:sp>
    <dsp:sp modelId="{9ECC46C5-F1FE-4B3C-9FA7-61CA0032A0FD}">
      <dsp:nvSpPr>
        <dsp:cNvPr id="0" name=""/>
        <dsp:cNvSpPr/>
      </dsp:nvSpPr>
      <dsp:spPr>
        <a:xfrm>
          <a:off x="1498472" y="3139821"/>
          <a:ext cx="6688836" cy="91897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Report to Superintendent and Cabinet at Retreat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May 21, 2013</a:t>
          </a:r>
          <a:endParaRPr lang="en-US" sz="1400" kern="1200" dirty="0"/>
        </a:p>
      </dsp:txBody>
      <dsp:txXfrm>
        <a:off x="1498472" y="3139821"/>
        <a:ext cx="5592013" cy="918971"/>
      </dsp:txXfrm>
    </dsp:sp>
    <dsp:sp modelId="{41316295-5457-465D-A724-738319EA7250}">
      <dsp:nvSpPr>
        <dsp:cNvPr id="0" name=""/>
        <dsp:cNvSpPr/>
      </dsp:nvSpPr>
      <dsp:spPr>
        <a:xfrm>
          <a:off x="1997963" y="4186427"/>
          <a:ext cx="6688836" cy="91897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Report to School Board at Retreat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June 3, 2013</a:t>
          </a:r>
          <a:endParaRPr lang="en-US" sz="1400" kern="1200" dirty="0"/>
        </a:p>
      </dsp:txBody>
      <dsp:txXfrm>
        <a:off x="1997963" y="4186427"/>
        <a:ext cx="5592013" cy="918972"/>
      </dsp:txXfrm>
    </dsp:sp>
    <dsp:sp modelId="{816A218B-AC10-4E1C-9F1E-EA22CCCA412E}">
      <dsp:nvSpPr>
        <dsp:cNvPr id="0" name=""/>
        <dsp:cNvSpPr/>
      </dsp:nvSpPr>
      <dsp:spPr>
        <a:xfrm>
          <a:off x="6091504" y="671360"/>
          <a:ext cx="597331" cy="597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6091504" y="671360"/>
        <a:ext cx="597331" cy="597331"/>
      </dsp:txXfrm>
    </dsp:sp>
    <dsp:sp modelId="{CF10F889-C679-4DA3-B2C6-47D6F3C4AEF3}">
      <dsp:nvSpPr>
        <dsp:cNvPr id="0" name=""/>
        <dsp:cNvSpPr/>
      </dsp:nvSpPr>
      <dsp:spPr>
        <a:xfrm>
          <a:off x="6590995" y="1717967"/>
          <a:ext cx="597331" cy="597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6590995" y="1717967"/>
        <a:ext cx="597331" cy="597331"/>
      </dsp:txXfrm>
    </dsp:sp>
    <dsp:sp modelId="{33A5C19B-3784-482A-8A5A-9D8FEC42F59F}">
      <dsp:nvSpPr>
        <dsp:cNvPr id="0" name=""/>
        <dsp:cNvSpPr/>
      </dsp:nvSpPr>
      <dsp:spPr>
        <a:xfrm>
          <a:off x="7090486" y="2749257"/>
          <a:ext cx="597331" cy="597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7090486" y="2749257"/>
        <a:ext cx="597331" cy="597331"/>
      </dsp:txXfrm>
    </dsp:sp>
    <dsp:sp modelId="{14652B71-6E5E-41A3-B9AA-025046A4733E}">
      <dsp:nvSpPr>
        <dsp:cNvPr id="0" name=""/>
        <dsp:cNvSpPr/>
      </dsp:nvSpPr>
      <dsp:spPr>
        <a:xfrm>
          <a:off x="7589977" y="3806075"/>
          <a:ext cx="597331" cy="597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7589977" y="3806075"/>
        <a:ext cx="597331" cy="597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50E6F-A092-4BA7-A30A-8966974964E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29CAD-8B43-479A-8161-3189FAFD87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3081E-9FB0-4576-801A-5714D823B0D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74036-A379-4320-9929-3583314CC8D7}" type="slidenum">
              <a:rPr lang="en-US" smtClean="0">
                <a:latin typeface="Calibri" pitchFamily="34" charset="0"/>
              </a:rPr>
              <a:pPr/>
              <a:t>12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74036-A379-4320-9929-3583314CC8D7}" type="slidenum">
              <a:rPr lang="en-US" smtClean="0">
                <a:latin typeface="Calibri" pitchFamily="34" charset="0"/>
              </a:rPr>
              <a:pPr/>
              <a:t>14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74036-A379-4320-9929-3583314CC8D7}" type="slidenum">
              <a:rPr lang="en-US" smtClean="0">
                <a:latin typeface="Calibri" pitchFamily="34" charset="0"/>
              </a:rPr>
              <a:pPr/>
              <a:t>16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74036-A379-4320-9929-3583314CC8D7}" type="slidenum">
              <a:rPr lang="en-US" smtClean="0">
                <a:latin typeface="Calibri" pitchFamily="34" charset="0"/>
              </a:rPr>
              <a:pPr/>
              <a:t>17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74036-A379-4320-9929-3583314CC8D7}" type="slidenum">
              <a:rPr lang="en-US" smtClean="0">
                <a:latin typeface="Calibri" pitchFamily="34" charset="0"/>
              </a:rPr>
              <a:pPr/>
              <a:t>18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74036-A379-4320-9929-3583314CC8D7}" type="slidenum">
              <a:rPr lang="en-US" smtClean="0">
                <a:latin typeface="Calibri" pitchFamily="34" charset="0"/>
              </a:rPr>
              <a:pPr/>
              <a:t>19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74036-A379-4320-9929-3583314CC8D7}" type="slidenum">
              <a:rPr lang="en-US" smtClean="0">
                <a:latin typeface="Calibri" pitchFamily="34" charset="0"/>
              </a:rPr>
              <a:pPr/>
              <a:t>20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11C68-C54E-4EF8-A531-7EB0C4A9D0D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78C4B-C1C2-4D40-A710-6142D59968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33400"/>
            <a:ext cx="8991600" cy="313932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  <a:latin typeface="Century Gothic" pitchFamily="34" charset="0"/>
              </a:rPr>
              <a:t>Expanding Our Horizons</a:t>
            </a:r>
          </a:p>
          <a:p>
            <a:endParaRPr lang="en-US" sz="3600" i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  <a:p>
            <a:r>
              <a:rPr lang="en-US" sz="3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Summary of Feedback from Our Community Conversations</a:t>
            </a:r>
          </a:p>
          <a:p>
            <a:pPr algn="ctr"/>
            <a:endParaRPr lang="en-US" sz="3600" dirty="0" smtClean="0">
              <a:latin typeface="Century Gothic" pitchFamily="34" charset="0"/>
            </a:endParaRPr>
          </a:p>
        </p:txBody>
      </p:sp>
      <p:grpSp>
        <p:nvGrpSpPr>
          <p:cNvPr id="2" name="Group 17"/>
          <p:cNvGrpSpPr/>
          <p:nvPr/>
        </p:nvGrpSpPr>
        <p:grpSpPr>
          <a:xfrm>
            <a:off x="381000" y="4648200"/>
            <a:ext cx="8305800" cy="2209800"/>
            <a:chOff x="304800" y="4648200"/>
            <a:chExt cx="8305800" cy="2209800"/>
          </a:xfrm>
        </p:grpSpPr>
        <p:sp>
          <p:nvSpPr>
            <p:cNvPr id="17" name="Rectangle 16"/>
            <p:cNvSpPr/>
            <p:nvPr/>
          </p:nvSpPr>
          <p:spPr>
            <a:xfrm>
              <a:off x="7010400" y="4648200"/>
              <a:ext cx="1600200" cy="22098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410200" y="4648200"/>
              <a:ext cx="1600200" cy="22098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81200" y="4648200"/>
              <a:ext cx="1676400" cy="22098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04800" y="4648200"/>
              <a:ext cx="1676400" cy="22098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657600" y="4648200"/>
              <a:ext cx="1752600" cy="22098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Internal_Print_With_Background_Full_Col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400" y="2971800"/>
            <a:ext cx="2206170" cy="1219200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533400" y="5093350"/>
            <a:ext cx="8001000" cy="1307450"/>
            <a:chOff x="304800" y="4876800"/>
            <a:chExt cx="8001000" cy="1307450"/>
          </a:xfrm>
        </p:grpSpPr>
        <p:pic>
          <p:nvPicPr>
            <p:cNvPr id="10" name="Picture 9" descr="image2.jp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600" y="4876800"/>
              <a:ext cx="1447800" cy="1295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1" name="Picture 10" descr="image3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69252" y="4876800"/>
              <a:ext cx="1336548" cy="1295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2" name="Picture 11" descr="image1.jp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4000" y="4876800"/>
              <a:ext cx="1447800" cy="1295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3" name="Picture 12" descr="Picture15.png"/>
            <p:cNvPicPr>
              <a:picLocks noChangeAspect="1"/>
            </p:cNvPicPr>
            <p:nvPr/>
          </p:nvPicPr>
          <p:blipFill>
            <a:blip r:embed="rId6" cstate="print"/>
            <a:srcRect l="20487" t="1528" r="14847"/>
            <a:stretch>
              <a:fillRect/>
            </a:stretch>
          </p:blipFill>
          <p:spPr>
            <a:xfrm>
              <a:off x="1933373" y="4876800"/>
              <a:ext cx="1495627" cy="12846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7410" name="Picture 2" descr="String Duet at MOHS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04800" y="4876800"/>
              <a:ext cx="1390650" cy="1307450"/>
            </a:xfrm>
            <a:prstGeom prst="rect">
              <a:avLst/>
            </a:prstGeom>
            <a:noFill/>
          </p:spPr>
        </p:pic>
      </p:grpSp>
      <p:sp>
        <p:nvSpPr>
          <p:cNvPr id="19" name="TextBox 18"/>
          <p:cNvSpPr txBox="1"/>
          <p:nvPr/>
        </p:nvSpPr>
        <p:spPr>
          <a:xfrm>
            <a:off x="152400" y="3124200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School Board Retreat - June 3, 2013</a:t>
            </a:r>
            <a:endParaRPr lang="en-US" sz="1600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7620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0"/>
            <a:ext cx="876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Community Survey Summary</a:t>
            </a:r>
            <a:endParaRPr lang="en-US" sz="4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8" name="Content Placeholder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4600204"/>
              </p:ext>
            </p:extLst>
          </p:nvPr>
        </p:nvGraphicFramePr>
        <p:xfrm>
          <a:off x="1676400" y="1219200"/>
          <a:ext cx="5867400" cy="4800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062046"/>
                <a:gridCol w="1805354"/>
              </a:tblGrid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Total</a:t>
                      </a:r>
                      <a:r>
                        <a:rPr lang="en-US" sz="1800" b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unique survey responses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1,943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</a:rPr>
                        <a:t>  Parent </a:t>
                      </a:r>
                      <a:r>
                        <a:rPr lang="en-US" sz="1800" b="1" u="none" strike="noStrike" dirty="0">
                          <a:effectLst/>
                        </a:rPr>
                        <a:t>or guardian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1,404*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</a:rPr>
                        <a:t>  ACPS employee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670*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</a:rPr>
                        <a:t>  Community </a:t>
                      </a:r>
                      <a:r>
                        <a:rPr lang="en-US" sz="1800" b="1" u="none" strike="noStrike" dirty="0">
                          <a:effectLst/>
                        </a:rPr>
                        <a:t>member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571*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  School </a:t>
                      </a:r>
                      <a:r>
                        <a:rPr lang="en-US" sz="1800" u="none" strike="noStrike" dirty="0">
                          <a:effectLst/>
                        </a:rPr>
                        <a:t>volunteer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364*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  Alumnus/Alumna </a:t>
                      </a:r>
                      <a:r>
                        <a:rPr lang="en-US" sz="1800" u="none" strike="noStrike" dirty="0">
                          <a:effectLst/>
                        </a:rPr>
                        <a:t>of ACPS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195*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  Other (Please </a:t>
                      </a:r>
                      <a:r>
                        <a:rPr lang="en-US" sz="1800" u="none" strike="noStrike" dirty="0">
                          <a:effectLst/>
                        </a:rPr>
                        <a:t>specify)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51*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  Student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28*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752600" y="6172200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chemeClr val="accent1"/>
                </a:solidFill>
                <a:latin typeface="+mn-lt"/>
              </a:rPr>
              <a:t>*Participant </a:t>
            </a:r>
            <a:r>
              <a:rPr lang="en-US" i="1" dirty="0">
                <a:solidFill>
                  <a:schemeClr val="accent1"/>
                </a:solidFill>
                <a:latin typeface="+mn-lt"/>
              </a:rPr>
              <a:t>categories are not independent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Strategic Goals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&amp;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 Instructional Values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7924801" cy="5105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000" b="1" dirty="0" smtClean="0">
                <a:solidFill>
                  <a:schemeClr val="accent1"/>
                </a:solidFill>
              </a:rPr>
              <a:t>By and large, survey participants were aware of the ACPS Strategic Plan (65%) and felt its goals were still relevant.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/>
              <a:t>Goal </a:t>
            </a:r>
            <a:r>
              <a:rPr lang="en-US" sz="2100" dirty="0"/>
              <a:t>1 </a:t>
            </a:r>
            <a:r>
              <a:rPr lang="en-US" sz="2100" dirty="0" smtClean="0"/>
              <a:t>– Preparing students for success (89%) 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/>
              <a:t>G</a:t>
            </a:r>
            <a:r>
              <a:rPr lang="en-US" sz="2100" dirty="0" smtClean="0"/>
              <a:t>oal </a:t>
            </a:r>
            <a:r>
              <a:rPr lang="en-US" sz="2100" dirty="0"/>
              <a:t>3 </a:t>
            </a:r>
            <a:r>
              <a:rPr lang="en-US" sz="2100" dirty="0" smtClean="0"/>
              <a:t>– Promoting high-quality teaching (84%)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1"/>
                </a:solidFill>
              </a:rPr>
              <a:t>Over 75% of participants valued 16 skills, led by problem solving, communication, reasoning and critical thinking.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/>
              <a:t>61% valued the ability to speak another language.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1"/>
                </a:solidFill>
              </a:rPr>
              <a:t>Over 90% of participants valued  teaching and learning involving critical thinking, problem-solving </a:t>
            </a:r>
            <a:r>
              <a:rPr lang="en-US" sz="2800" b="1" dirty="0">
                <a:solidFill>
                  <a:schemeClr val="accent1"/>
                </a:solidFill>
              </a:rPr>
              <a:t>and </a:t>
            </a:r>
            <a:r>
              <a:rPr lang="en-US" sz="2800" b="1" dirty="0" smtClean="0">
                <a:solidFill>
                  <a:schemeClr val="accent1"/>
                </a:solidFill>
              </a:rPr>
              <a:t>“hands-on” learning.</a:t>
            </a:r>
          </a:p>
          <a:p>
            <a:pPr lvl="1"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Less than 70% valued teaching and learning involving projects 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that connect to the </a:t>
            </a:r>
            <a:r>
              <a:rPr lang="en-US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community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or that provide 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more </a:t>
            </a:r>
            <a:r>
              <a:rPr lang="en-US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choices 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</a:t>
            </a:r>
            <a:r>
              <a:rPr lang="en-US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students.</a:t>
            </a:r>
            <a:endParaRPr lang="en-US" sz="2300" dirty="0"/>
          </a:p>
          <a:p>
            <a:pPr marL="0" indent="0">
              <a:buNone/>
            </a:pPr>
            <a:endParaRPr lang="en-US" dirty="0" smtClean="0"/>
          </a:p>
          <a:p>
            <a:pPr marL="320040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E6C861-27AC-45E3-AF06-E5E1E8934733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0" y="6645275"/>
            <a:ext cx="18288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© 2013 K12 </a:t>
            </a:r>
            <a:r>
              <a:rPr kumimoji="0" lang="en-US" sz="1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Insight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  <p:grpSp>
        <p:nvGrpSpPr>
          <p:cNvPr id="5" name="Group 6"/>
          <p:cNvGrpSpPr/>
          <p:nvPr/>
        </p:nvGrpSpPr>
        <p:grpSpPr>
          <a:xfrm>
            <a:off x="0" y="762000"/>
            <a:ext cx="9144000" cy="381000"/>
            <a:chOff x="0" y="1066800"/>
            <a:chExt cx="9144000" cy="381000"/>
          </a:xfrm>
        </p:grpSpPr>
        <p:sp>
          <p:nvSpPr>
            <p:cNvPr id="8" name="Rectangle 7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56520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Two-thirds of  Survey Participants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new the Plan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A majority of participants were somewhat familiar with the ACPS Strategic Plan.</a:t>
            </a:r>
            <a:endParaRPr lang="en-IN" sz="2200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62573686"/>
              </p:ext>
            </p:extLst>
          </p:nvPr>
        </p:nvGraphicFramePr>
        <p:xfrm>
          <a:off x="914400" y="2438400"/>
          <a:ext cx="7464425" cy="403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8"/>
          <p:cNvGrpSpPr/>
          <p:nvPr/>
        </p:nvGrpSpPr>
        <p:grpSpPr>
          <a:xfrm>
            <a:off x="0" y="1524000"/>
            <a:ext cx="9144000" cy="381000"/>
            <a:chOff x="0" y="1066800"/>
            <a:chExt cx="9144000" cy="381000"/>
          </a:xfrm>
        </p:grpSpPr>
        <p:sp>
          <p:nvSpPr>
            <p:cNvPr id="10" name="Rectangle 9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Our Strategic Goals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1867973"/>
              </p:ext>
            </p:extLst>
          </p:nvPr>
        </p:nvGraphicFramePr>
        <p:xfrm>
          <a:off x="457200" y="1828800"/>
          <a:ext cx="8229600" cy="4358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46364"/>
                <a:gridCol w="7183236"/>
              </a:tblGrid>
              <a:tr h="5791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Goal 1</a:t>
                      </a:r>
                      <a:endParaRPr lang="en-US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Prepare all students to succeed as members of a global community and in a global economy.</a:t>
                      </a:r>
                      <a:endParaRPr lang="en-US" sz="2400" b="0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Goal 2</a:t>
                      </a:r>
                      <a:endParaRPr lang="en-US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240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Eliminate the Achievement Gap.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Goal 3</a:t>
                      </a:r>
                      <a:endParaRPr lang="en-US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Recruit, retain and develop a diverse cadre of the highest quality teaching personnel, staff and administrators.</a:t>
                      </a:r>
                      <a:endParaRPr lang="en-US" sz="2400" b="0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Goal 4</a:t>
                      </a:r>
                      <a:endParaRPr lang="en-US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Achieve recognition as a world-class educational system.</a:t>
                      </a:r>
                      <a:endParaRPr lang="en-US" sz="2400" b="0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Goal 5</a:t>
                      </a:r>
                      <a:endParaRPr lang="en-US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Establish efficient systems for development, allocation and alignment of resources to support the Division’s vision, mission and goals.</a:t>
                      </a:r>
                      <a:endParaRPr lang="en-US" sz="2400" b="0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E6C861-27AC-45E3-AF06-E5E1E893473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0" y="6645275"/>
            <a:ext cx="18288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© 2013 K12 </a:t>
            </a:r>
            <a:r>
              <a:rPr kumimoji="0" lang="en-US" sz="1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Insight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192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400800" y="12192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943600" y="10668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1839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Participants Felt 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Goals 1 and 3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S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till Apply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greatest share of participants  in the online survey said that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Goals 1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still apply.</a:t>
            </a:r>
            <a:endParaRPr lang="en-IN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5800" y="6007822"/>
            <a:ext cx="77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latin typeface="+mn-lt"/>
              </a:rPr>
              <a:t>Note: Multiple answers per participant possible. Percentages added may exceed 100% since a participant may select more than one answer for this question.</a:t>
            </a:r>
            <a:endParaRPr lang="en-US" sz="1200" i="1" dirty="0">
              <a:latin typeface="+mn-lt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26143547"/>
              </p:ext>
            </p:extLst>
          </p:nvPr>
        </p:nvGraphicFramePr>
        <p:xfrm>
          <a:off x="609600" y="2209800"/>
          <a:ext cx="8001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13"/>
          <p:cNvGrpSpPr/>
          <p:nvPr/>
        </p:nvGrpSpPr>
        <p:grpSpPr>
          <a:xfrm>
            <a:off x="0" y="1219200"/>
            <a:ext cx="9144000" cy="381000"/>
            <a:chOff x="0" y="1219200"/>
            <a:chExt cx="9144000" cy="381000"/>
          </a:xfrm>
        </p:grpSpPr>
        <p:sp>
          <p:nvSpPr>
            <p:cNvPr id="11" name="Rectangle 10"/>
            <p:cNvSpPr/>
            <p:nvPr/>
          </p:nvSpPr>
          <p:spPr>
            <a:xfrm>
              <a:off x="0" y="13716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00800" y="13716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943600" y="12192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Themes: Open-Ended Responses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84805560"/>
              </p:ext>
            </p:extLst>
          </p:nvPr>
        </p:nvGraphicFramePr>
        <p:xfrm>
          <a:off x="457200" y="1524000"/>
          <a:ext cx="8001000" cy="490156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01000"/>
              </a:tblGrid>
              <a:tr h="4901565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Other thoughts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regarding ACPS goal statements</a:t>
                      </a:r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(n=262)</a:t>
                      </a:r>
                    </a:p>
                    <a:p>
                      <a:pPr algn="l" fontAlgn="b"/>
                      <a:endParaRPr lang="en-US" sz="800" u="none" strike="noStrike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2800" b="0" u="sng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Most common</a:t>
                      </a:r>
                      <a:r>
                        <a:rPr lang="en-US" sz="2800" b="0" u="sng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theme</a:t>
                      </a:r>
                      <a:r>
                        <a:rPr lang="en-US" sz="2800" b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: Focus on academic excellence and higher student achievement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2800" b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Provide more information and definition to goal statements and less jargon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2800" b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Explore ways to consolidate goal statements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2800" b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Consider including other topics such as safety, rigor, unique student services (i.e., special education, gifted education) as well as social and emotional well-being in goal statements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endParaRPr lang="en-US" sz="11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pSp>
        <p:nvGrpSpPr>
          <p:cNvPr id="3" name="Group 10"/>
          <p:cNvGrpSpPr/>
          <p:nvPr/>
        </p:nvGrpSpPr>
        <p:grpSpPr>
          <a:xfrm>
            <a:off x="0" y="990600"/>
            <a:ext cx="9144000" cy="381000"/>
            <a:chOff x="0" y="1219200"/>
            <a:chExt cx="9144000" cy="381000"/>
          </a:xfrm>
        </p:grpSpPr>
        <p:sp>
          <p:nvSpPr>
            <p:cNvPr id="12" name="Rectangle 11"/>
            <p:cNvSpPr/>
            <p:nvPr/>
          </p:nvSpPr>
          <p:spPr>
            <a:xfrm>
              <a:off x="0" y="13716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00800" y="13716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943600" y="12192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1581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534400" cy="11430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Participants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Valued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a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Wide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A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rray of Skills</a:t>
            </a:r>
            <a:r>
              <a:rPr lang="en-IN" dirty="0">
                <a:solidFill>
                  <a:schemeClr val="accent1"/>
                </a:solidFill>
              </a:rPr>
              <a:t/>
            </a:r>
            <a:br>
              <a:rPr lang="en-IN" dirty="0">
                <a:solidFill>
                  <a:schemeClr val="accent1"/>
                </a:solidFill>
              </a:rPr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Problem-solving</a:t>
            </a:r>
            <a:r>
              <a:rPr lang="en-IN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IN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communication</a:t>
            </a:r>
            <a:r>
              <a:rPr lang="en-IN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IN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reasoning</a:t>
            </a:r>
            <a:r>
              <a:rPr lang="en-IN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IN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critical thinking </a:t>
            </a:r>
            <a:r>
              <a:rPr lang="en-IN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skills topped the list of skills participants found important.</a:t>
            </a:r>
            <a:endParaRPr lang="en-IN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81365169"/>
              </p:ext>
            </p:extLst>
          </p:nvPr>
        </p:nvGraphicFramePr>
        <p:xfrm>
          <a:off x="762000" y="2819400"/>
          <a:ext cx="7619999" cy="3414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9"/>
          <p:cNvGrpSpPr/>
          <p:nvPr/>
        </p:nvGrpSpPr>
        <p:grpSpPr>
          <a:xfrm>
            <a:off x="0" y="1219200"/>
            <a:ext cx="9144000" cy="381000"/>
            <a:chOff x="0" y="1219200"/>
            <a:chExt cx="9144000" cy="381000"/>
          </a:xfrm>
        </p:grpSpPr>
        <p:sp>
          <p:nvSpPr>
            <p:cNvPr id="11" name="Rectangle 10"/>
            <p:cNvSpPr/>
            <p:nvPr/>
          </p:nvSpPr>
          <p:spPr>
            <a:xfrm>
              <a:off x="0" y="13716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00800" y="13716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943600" y="12192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Multiculturalism and Multilingualism Lagged Slightly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0" y="1600200"/>
            <a:ext cx="7766050" cy="4340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Although most participants valued having a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world view or global outlook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appreciation and sensitivity for diversity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and the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ability to speak other languages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survey responses indicated they valued these skills the least overall.</a:t>
            </a:r>
            <a:endParaRPr lang="en-IN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="" xmlns:p14="http://schemas.microsoft.com/office/powerpoint/2010/main" val="2032522069"/>
              </p:ext>
            </p:extLst>
          </p:nvPr>
        </p:nvGraphicFramePr>
        <p:xfrm>
          <a:off x="685800" y="22098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15834234"/>
              </p:ext>
            </p:extLst>
          </p:nvPr>
        </p:nvGraphicFramePr>
        <p:xfrm>
          <a:off x="685800" y="2895600"/>
          <a:ext cx="7696200" cy="333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" name="Group 9"/>
          <p:cNvGrpSpPr/>
          <p:nvPr/>
        </p:nvGrpSpPr>
        <p:grpSpPr>
          <a:xfrm>
            <a:off x="0" y="1066800"/>
            <a:ext cx="9144000" cy="381000"/>
            <a:chOff x="0" y="1066800"/>
            <a:chExt cx="9144000" cy="381000"/>
          </a:xfrm>
        </p:grpSpPr>
        <p:sp>
          <p:nvSpPr>
            <p:cNvPr id="11" name="Rectangle 10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>
            <a:noAutofit/>
          </a:bodyPr>
          <a:lstStyle/>
          <a:p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Critical T</a:t>
            </a:r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hinking </a:t>
            </a: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L</a:t>
            </a:r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ed Teaching and Learning Values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33969047"/>
              </p:ext>
            </p:extLst>
          </p:nvPr>
        </p:nvGraphicFramePr>
        <p:xfrm>
          <a:off x="457200" y="2590800"/>
          <a:ext cx="8305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688975" y="1600200"/>
            <a:ext cx="7766050" cy="4340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greatest share of participants valued teaching and learning that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require critical thinking and reasoning in student work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create problem-solving opportunities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offer “hands-on” learning opportunities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IN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990600"/>
            <a:ext cx="9144000" cy="381000"/>
            <a:chOff x="0" y="1219200"/>
            <a:chExt cx="9144000" cy="381000"/>
          </a:xfrm>
        </p:grpSpPr>
        <p:sp>
          <p:nvSpPr>
            <p:cNvPr id="9" name="Rectangle 8"/>
            <p:cNvSpPr/>
            <p:nvPr/>
          </p:nvSpPr>
          <p:spPr>
            <a:xfrm>
              <a:off x="0" y="13716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00800" y="13716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943600" y="12192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839200" cy="1143000"/>
          </a:xfrm>
        </p:spPr>
        <p:txBody>
          <a:bodyPr>
            <a:normAutofit/>
          </a:bodyPr>
          <a:lstStyle/>
          <a:p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Student Choice</a:t>
            </a: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</a:t>
            </a:r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and </a:t>
            </a: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C</a:t>
            </a:r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ommunity </a:t>
            </a: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C</a:t>
            </a:r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onnection Lagged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688974" y="1600200"/>
            <a:ext cx="7845425" cy="4340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smallest share of participants valued teaching and learning that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expand global/world focus during instruction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create projects that connect to the community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provide more choices for students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IN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178789317"/>
              </p:ext>
            </p:extLst>
          </p:nvPr>
        </p:nvGraphicFramePr>
        <p:xfrm>
          <a:off x="838200" y="2590801"/>
          <a:ext cx="7696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6"/>
          <p:cNvGrpSpPr/>
          <p:nvPr/>
        </p:nvGrpSpPr>
        <p:grpSpPr>
          <a:xfrm>
            <a:off x="0" y="1219200"/>
            <a:ext cx="9144000" cy="381000"/>
            <a:chOff x="0" y="1219200"/>
            <a:chExt cx="9144000" cy="381000"/>
          </a:xfrm>
        </p:grpSpPr>
        <p:sp>
          <p:nvSpPr>
            <p:cNvPr id="11" name="Rectangle 10"/>
            <p:cNvSpPr/>
            <p:nvPr/>
          </p:nvSpPr>
          <p:spPr>
            <a:xfrm>
              <a:off x="0" y="13716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00800" y="13716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943600" y="12192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258606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17600"/>
            <a:ext cx="5715000" cy="1778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7000" y="1117600"/>
            <a:ext cx="2667000" cy="1778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43600" y="9906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76200"/>
            <a:ext cx="883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History of Strategic Plan</a:t>
            </a:r>
            <a:endParaRPr lang="en-US" sz="4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="" xmlns:p14="http://schemas.microsoft.com/office/powerpoint/2010/main" val="775584435"/>
              </p:ext>
            </p:extLst>
          </p:nvPr>
        </p:nvGraphicFramePr>
        <p:xfrm>
          <a:off x="152400" y="1447800"/>
          <a:ext cx="87630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Participants </a:t>
            </a:r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Supported </a:t>
            </a: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T</a:t>
            </a:r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eacher </a:t>
            </a:r>
            <a:r>
              <a:rPr lang="en-US" sz="2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D</a:t>
            </a:r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evelopment Most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The greatest share of participants supported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teacher development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, followed by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innovation in classroom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and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 student technologies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. </a:t>
            </a:r>
            <a:endParaRPr lang="en-IN" sz="22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472167268"/>
              </p:ext>
            </p:extLst>
          </p:nvPr>
        </p:nvGraphicFramePr>
        <p:xfrm>
          <a:off x="762000" y="2514601"/>
          <a:ext cx="7696200" cy="380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73820" y="6248400"/>
            <a:ext cx="7050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n-lt"/>
              </a:rPr>
              <a:t>Note: *Item may be more relevant to respondents with high school level affiliation.</a:t>
            </a:r>
            <a:endParaRPr lang="en-US" sz="1600" i="1" dirty="0">
              <a:latin typeface="+mn-lt"/>
            </a:endParaRPr>
          </a:p>
        </p:txBody>
      </p:sp>
      <p:grpSp>
        <p:nvGrpSpPr>
          <p:cNvPr id="4" name="Group 8"/>
          <p:cNvGrpSpPr/>
          <p:nvPr/>
        </p:nvGrpSpPr>
        <p:grpSpPr>
          <a:xfrm>
            <a:off x="0" y="1143000"/>
            <a:ext cx="9144000" cy="381000"/>
            <a:chOff x="0" y="1219200"/>
            <a:chExt cx="9144000" cy="381000"/>
          </a:xfrm>
        </p:grpSpPr>
        <p:sp>
          <p:nvSpPr>
            <p:cNvPr id="10" name="Rectangle 9"/>
            <p:cNvSpPr/>
            <p:nvPr/>
          </p:nvSpPr>
          <p:spPr>
            <a:xfrm>
              <a:off x="0" y="13716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00800" y="13716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943600" y="12192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entury Gothic" pitchFamily="34" charset="0"/>
              </a:rPr>
              <a:t>Themes from Open-Ended Responses</a:t>
            </a:r>
            <a:endParaRPr lang="en-US" sz="3600" dirty="0">
              <a:latin typeface="Century Gothic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55025" y="6258619"/>
            <a:ext cx="401218" cy="188764"/>
          </a:xfrm>
        </p:spPr>
        <p:txBody>
          <a:bodyPr/>
          <a:lstStyle/>
          <a:p>
            <a:fld id="{414D4474-5198-1646-89E2-81C7CD5BD62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5690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2013 K12 </a:t>
            </a:r>
            <a:r>
              <a:rPr lang="en-US" i="1" dirty="0" smtClean="0">
                <a:solidFill>
                  <a:schemeClr val="bg1"/>
                </a:solidFill>
              </a:rPr>
              <a:t>Insight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0969802"/>
              </p:ext>
            </p:extLst>
          </p:nvPr>
        </p:nvGraphicFramePr>
        <p:xfrm>
          <a:off x="457200" y="1981200"/>
          <a:ext cx="7924800" cy="46482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924800"/>
              </a:tblGrid>
              <a:tr h="189627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Expanding ACPS horizons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(n=335)</a:t>
                      </a:r>
                    </a:p>
                    <a:p>
                      <a:pPr algn="l" fontAlgn="b"/>
                      <a:endParaRPr lang="en-US" sz="800" u="none" strike="noStrike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600" b="1" u="sng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Most common</a:t>
                      </a:r>
                      <a:r>
                        <a:rPr lang="en-US" sz="1600" b="1" u="sng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 theme</a:t>
                      </a:r>
                      <a:r>
                        <a:rPr lang="en-US" sz="1600" b="1" u="none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: </a:t>
                      </a:r>
                      <a:r>
                        <a:rPr lang="en-US" sz="16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Provide more information about a </a:t>
                      </a:r>
                      <a:r>
                        <a:rPr lang="en-US" sz="1600" b="1" u="none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“one-to-one technology initiative for students”</a:t>
                      </a:r>
                    </a:p>
                    <a:p>
                      <a:pPr marL="285750" marR="0" indent="-28575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="0" u="none" strike="noStrike" dirty="0" smtClean="0">
                          <a:effectLst/>
                        </a:rPr>
                        <a:t>Ensure effective and efficient </a:t>
                      </a:r>
                      <a:r>
                        <a:rPr lang="en-US" sz="1600" b="0" u="none" strike="noStrike" baseline="0" dirty="0" smtClean="0">
                          <a:effectLst/>
                        </a:rPr>
                        <a:t>use of technology in the classroom</a:t>
                      </a:r>
                    </a:p>
                    <a:p>
                      <a:pPr marL="285750" marR="0" indent="-28575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="0" u="none" strike="noStrike" dirty="0" smtClean="0">
                          <a:effectLst/>
                        </a:rPr>
                        <a:t>Provide more information about “transforming</a:t>
                      </a:r>
                      <a:r>
                        <a:rPr lang="en-US" sz="1600" b="0" u="none" strike="noStrike" baseline="0" dirty="0" smtClean="0">
                          <a:effectLst/>
                        </a:rPr>
                        <a:t> classroom spaces into innovative learning environments”</a:t>
                      </a:r>
                      <a:endParaRPr lang="en-US" sz="1600" b="0" u="none" strike="noStrike" dirty="0" smtClean="0">
                        <a:effectLst/>
                      </a:endParaRPr>
                    </a:p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375965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Other important skills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dirty="0" smtClean="0"/>
                        <a:t>(n=217)</a:t>
                      </a:r>
                    </a:p>
                    <a:p>
                      <a:pPr marL="0" indent="0" algn="l" fontAlgn="b">
                        <a:buFont typeface="Arial" pitchFamily="34" charset="0"/>
                        <a:buNone/>
                      </a:pPr>
                      <a:endParaRPr lang="en-US" sz="800" b="0" u="none" strike="noStrike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600" b="1" u="sng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Most common</a:t>
                      </a:r>
                      <a:r>
                        <a:rPr lang="en-US" sz="1600" b="1" u="sng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 theme</a:t>
                      </a:r>
                      <a:r>
                        <a:rPr lang="en-US" sz="1600" b="1" u="none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: M</a:t>
                      </a:r>
                      <a:r>
                        <a:rPr lang="en-US" sz="16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athematical skills</a:t>
                      </a:r>
                    </a:p>
                    <a:p>
                      <a:pPr marL="285750" marR="0" indent="-28575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u="none" strike="noStrike" dirty="0" smtClean="0">
                          <a:effectLst/>
                        </a:rPr>
                        <a:t>Fundamental</a:t>
                      </a:r>
                      <a:r>
                        <a:rPr lang="en-US" sz="1600" u="none" strike="noStrike" baseline="0" dirty="0" smtClean="0">
                          <a:effectLst/>
                        </a:rPr>
                        <a:t> skills</a:t>
                      </a:r>
                    </a:p>
                    <a:p>
                      <a:pPr marL="285750" marR="0" indent="-28575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u="none" strike="noStrike" baseline="0" dirty="0" smtClean="0">
                          <a:effectLst/>
                        </a:rPr>
                        <a:t>Healthy lifestyle skills such as physical fitness, hygiene, body and health awareness</a:t>
                      </a:r>
                      <a:endParaRPr lang="en-US" sz="1600" u="none" strike="noStrike" dirty="0" smtClean="0">
                        <a:effectLst/>
                      </a:endParaRPr>
                    </a:p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375965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Other important aspects of teaching and learning (n=192)</a:t>
                      </a:r>
                    </a:p>
                    <a:p>
                      <a:pPr marL="0" indent="0" algn="l" fontAlgn="b">
                        <a:buFont typeface="Arial" pitchFamily="34" charset="0"/>
                        <a:buNone/>
                      </a:pPr>
                      <a:endParaRPr lang="en-US" sz="800" u="none" strike="noStrike" baseline="0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600" b="1" u="sng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Most common theme</a:t>
                      </a:r>
                      <a:r>
                        <a:rPr lang="en-US" sz="1600" b="1" u="none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: Solving problems and interacting </a:t>
                      </a:r>
                      <a:r>
                        <a:rPr lang="en-US" sz="1600" b="1" u="sng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without</a:t>
                      </a:r>
                      <a:r>
                        <a:rPr lang="en-US" sz="1600" b="1" u="none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 modern technology</a:t>
                      </a:r>
                      <a:endParaRPr lang="en-US" sz="1600" b="1" u="none" strike="noStrike" dirty="0" smtClean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600" u="none" strike="noStrike" baseline="0" dirty="0" smtClean="0">
                          <a:effectLst/>
                        </a:rPr>
                        <a:t>Fundamentals – Reading, writing and math</a:t>
                      </a:r>
                    </a:p>
                    <a:p>
                      <a:pPr marL="285750" marR="0" indent="-28575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u="none" strike="noStrike" baseline="0" dirty="0" smtClean="0">
                          <a:effectLst/>
                        </a:rPr>
                        <a:t>Ensuring diverse learning opportunities for students</a:t>
                      </a:r>
                    </a:p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5800" y="143464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chemeClr val="accent1"/>
                </a:solidFill>
                <a:latin typeface="+mn-lt"/>
              </a:rPr>
              <a:t>Participants said…</a:t>
            </a:r>
            <a:endParaRPr lang="en-US" sz="2200" b="1" i="1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3" name="Group 10"/>
          <p:cNvGrpSpPr/>
          <p:nvPr/>
        </p:nvGrpSpPr>
        <p:grpSpPr>
          <a:xfrm>
            <a:off x="0" y="990600"/>
            <a:ext cx="9144000" cy="381000"/>
            <a:chOff x="0" y="1219200"/>
            <a:chExt cx="9144000" cy="381000"/>
          </a:xfrm>
        </p:grpSpPr>
        <p:sp>
          <p:nvSpPr>
            <p:cNvPr id="12" name="Rectangle 11"/>
            <p:cNvSpPr/>
            <p:nvPr/>
          </p:nvSpPr>
          <p:spPr>
            <a:xfrm>
              <a:off x="0" y="13716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00800" y="13716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943600" y="12192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415020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0668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2400" y="304800"/>
            <a:ext cx="876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Student Survey Summary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0" name="Picture 9" descr="doodle4.JPG"/>
          <p:cNvPicPr>
            <a:picLocks noChangeAspect="1"/>
          </p:cNvPicPr>
          <p:nvPr/>
        </p:nvPicPr>
        <p:blipFill>
          <a:blip r:embed="rId2" cstate="print"/>
          <a:srcRect l="24711" t="27778" r="6859" b="14444"/>
          <a:stretch>
            <a:fillRect/>
          </a:stretch>
        </p:blipFill>
        <p:spPr>
          <a:xfrm>
            <a:off x="4876800" y="2057400"/>
            <a:ext cx="350520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62000" y="2133600"/>
            <a:ext cx="441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B050"/>
                </a:solidFill>
              </a:rPr>
              <a:t>8426</a:t>
            </a:r>
            <a:r>
              <a:rPr lang="en-US" sz="7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Elementary School,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Middle School, and 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High School Students</a:t>
            </a:r>
            <a:endParaRPr lang="en-US" sz="72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0668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2400" y="76200"/>
            <a:ext cx="8763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Skills Necessary to Succeed</a:t>
            </a:r>
          </a:p>
          <a:p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Middle School</a:t>
            </a:r>
          </a:p>
          <a:p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Content Placeholder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4600204"/>
              </p:ext>
            </p:extLst>
          </p:nvPr>
        </p:nvGraphicFramePr>
        <p:xfrm>
          <a:off x="304801" y="1676400"/>
          <a:ext cx="8305799" cy="491109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488389"/>
                <a:gridCol w="1817410"/>
              </a:tblGrid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Skill</a:t>
                      </a:r>
                      <a:r>
                        <a:rPr lang="en-US" sz="1800" b="1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Areas Ranked by  Middle School Students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Rank</a:t>
                      </a:r>
                    </a:p>
                    <a:p>
                      <a:pPr algn="ctr" fontAlgn="b"/>
                      <a:r>
                        <a:rPr lang="en-US" sz="14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1=Most Important</a:t>
                      </a:r>
                    </a:p>
                    <a:p>
                      <a:pPr algn="ctr" fontAlgn="b"/>
                      <a:r>
                        <a:rPr lang="en-US" sz="14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7=Least Important</a:t>
                      </a:r>
                      <a:endParaRPr lang="en-US" sz="14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Communication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(using words to speak, read, write, or listen so others understand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Creativity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(making something new or doing things differently)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Collaboration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(working with others to create a solution)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Critical thinking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(examining what is read or presented and judging accuracy and effect)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Career exploration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and real-world work skills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Money management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(knowing how to make good choices about spending and saving money)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Appropriate use of 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technology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(knowing what tools to use for a task)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0668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2400" y="76200"/>
            <a:ext cx="8763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Skills Necessary to Succeed</a:t>
            </a:r>
          </a:p>
          <a:p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High School</a:t>
            </a:r>
          </a:p>
          <a:p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Content Placeholder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4600204"/>
              </p:ext>
            </p:extLst>
          </p:nvPr>
        </p:nvGraphicFramePr>
        <p:xfrm>
          <a:off x="381000" y="1676400"/>
          <a:ext cx="8229599" cy="491109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412189"/>
                <a:gridCol w="1817410"/>
              </a:tblGrid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Skill</a:t>
                      </a:r>
                      <a:r>
                        <a:rPr lang="en-US" sz="1800" b="1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Areas Ranked by  High School Students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Rank</a:t>
                      </a:r>
                    </a:p>
                    <a:p>
                      <a:pPr algn="ctr" fontAlgn="b"/>
                      <a:r>
                        <a:rPr lang="en-US" sz="14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1=Most Important</a:t>
                      </a:r>
                    </a:p>
                    <a:p>
                      <a:pPr algn="ctr" fontAlgn="b"/>
                      <a:r>
                        <a:rPr lang="en-US" sz="14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7=Least Important</a:t>
                      </a:r>
                      <a:endParaRPr lang="en-US" sz="14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Communication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(using words to speak, read, write, or listen so others understand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Critical thinking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(examining what is read or presented and judging accuracy and effect)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Creativity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(making something new or doing things differently)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Collaboration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(working with others to create a solution)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Career exploration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and real-world work skills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Money management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(knowing how to make good choices about spending and saving money)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Appropriate use of 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technology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(knowing what tools to use for a task)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3716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Lifelong Learning in Schools</a:t>
            </a:r>
          </a:p>
          <a:p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Elementary School Students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Content Placeholder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4600204"/>
              </p:ext>
            </p:extLst>
          </p:nvPr>
        </p:nvGraphicFramePr>
        <p:xfrm>
          <a:off x="457200" y="2057400"/>
          <a:ext cx="7924801" cy="39624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259461"/>
                <a:gridCol w="1221780"/>
                <a:gridCol w="1221780"/>
                <a:gridCol w="1221780"/>
              </a:tblGrid>
              <a:tr h="7924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At school I…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Agree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Not Sure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Disagree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 research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77.7%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Explore and express my ideas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76.6%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19.9%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Behave appropriately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81.2%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Am physically active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85.4%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3716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Lifelong Learning in Schools</a:t>
            </a:r>
          </a:p>
          <a:p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Middle School Students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Content Placeholder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4600204"/>
              </p:ext>
            </p:extLst>
          </p:nvPr>
        </p:nvGraphicFramePr>
        <p:xfrm>
          <a:off x="533400" y="2057400"/>
          <a:ext cx="8153400" cy="400240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796948"/>
                <a:gridCol w="1089113"/>
                <a:gridCol w="1089113"/>
                <a:gridCol w="1089113"/>
                <a:gridCol w="1089113"/>
              </a:tblGrid>
              <a:tr h="7924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At school I…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Regularly</a:t>
                      </a:r>
                      <a:r>
                        <a:rPr lang="en-US" sz="1800" b="1" i="1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or Sometimes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Regularly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Sometimes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Rarely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Plan and conduct research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86.1%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38.8%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47.3%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Explore and express my ideas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87.2%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48.5%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38.7%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Act ethically and with respect for diversity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90.4%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64.0%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6.7%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Have a physically active lifestyle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91.5%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64.9%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3716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Lifelong Learning in Schools</a:t>
            </a:r>
          </a:p>
          <a:p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High School Students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Content Placeholder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4600204"/>
              </p:ext>
            </p:extLst>
          </p:nvPr>
        </p:nvGraphicFramePr>
        <p:xfrm>
          <a:off x="533400" y="2209800"/>
          <a:ext cx="8153400" cy="400240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796948"/>
                <a:gridCol w="1089113"/>
                <a:gridCol w="1089113"/>
                <a:gridCol w="1089113"/>
                <a:gridCol w="1089113"/>
              </a:tblGrid>
              <a:tr h="7924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At school I…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Regularly or Sometimes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Regularly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Sometimes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Rarely</a:t>
                      </a:r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Plan and conduct research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80.7%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38.4%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42.3%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Explore and express my ideas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84.5%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46.7%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37.8%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Act ethically and with respect for diversity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88.8%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64.7%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9248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Have a physically active lifestyle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84.2%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56.0%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28.2%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10.9%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2192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76200"/>
            <a:ext cx="8763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Learning Opportunities</a:t>
            </a: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Middle School Students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Content Placeholder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4600204"/>
              </p:ext>
            </p:extLst>
          </p:nvPr>
        </p:nvGraphicFramePr>
        <p:xfrm>
          <a:off x="381000" y="1752600"/>
          <a:ext cx="8382000" cy="456821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370320"/>
                <a:gridCol w="1005840"/>
                <a:gridCol w="1005840"/>
              </a:tblGrid>
              <a:tr h="680604"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Regularly or Sometimes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1" u="none" strike="noStrike" dirty="0" smtClean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Rarely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</a:tr>
              <a:tr h="431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When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 am working on a task, I know ahead of time what I need to know to succeed with it.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92.1%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31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have the opportunity to solve problems that have more than one right answer.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88.9%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92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My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learning feels connected to my experiences or what I have learned before.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88.2%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92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have opportunities to share my work with others.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87.5%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92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have meaningful options and choices about my learning work.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86.7%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8816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have the opportunity to socialize as a part of my learning.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83.2%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500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feel safe to take risks with my work.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82.7%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7896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My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learning experiences are unusual or unexpected.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66.6%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2192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76200"/>
            <a:ext cx="8763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Learning Opportunities</a:t>
            </a: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High School Students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Content Placeholder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4600204"/>
              </p:ext>
            </p:extLst>
          </p:nvPr>
        </p:nvGraphicFramePr>
        <p:xfrm>
          <a:off x="381000" y="1828800"/>
          <a:ext cx="8382000" cy="448191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370320"/>
                <a:gridCol w="1005840"/>
                <a:gridCol w="1005840"/>
              </a:tblGrid>
              <a:tr h="680604"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Regularly or Sometimes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1" u="none" strike="noStrike" dirty="0" smtClean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Rarely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</a:tr>
              <a:tr h="431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When I am working on a task, I know ahead of time what I need to know to succeed with it.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88.0%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5.8%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431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I have the opportunity to solve problems that have more than one right answer.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85.7%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8.1%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2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I have opportunities to share my work with others.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85.5%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8.1%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2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I have the opportunity to socialize as a part of my learning.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84.4%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8.9%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2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My learning feels connected to my experiences or what I have learned before.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84.3%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9.1%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2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I have meaningful options and choices about my learning work.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83.0%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10.2%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8816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I feel safe to take risks with my work.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81.5%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12.2%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00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My learning experiences are unusual or unexpected.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69.1%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24.3%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\\admin-inst\Share\Strategic Planning Archives\2012-2013\Strategic Plan Review\Pics &amp; Video\20130204-Community Conversations 10.jpg"/>
          <p:cNvPicPr>
            <a:picLocks noChangeAspect="1" noChangeArrowheads="1"/>
          </p:cNvPicPr>
          <p:nvPr/>
        </p:nvPicPr>
        <p:blipFill>
          <a:blip r:embed="rId2" cstate="print"/>
          <a:srcRect t="7653" r="17347"/>
          <a:stretch>
            <a:fillRect/>
          </a:stretch>
        </p:blipFill>
        <p:spPr bwMode="auto">
          <a:xfrm>
            <a:off x="1066800" y="3810000"/>
            <a:ext cx="3182718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0" y="1371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00800" y="1371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43600" y="1219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Our 2013 Review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9" name="Picture 8" descr="20130204-Community Conversations 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1981200"/>
            <a:ext cx="3429000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419600" y="2362200"/>
            <a:ext cx="4572000" cy="35394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Kick-Off Event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5 Town Hall Meetings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Focus Group Meetings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Advisory Group Meetings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Classroom Visits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Community Survey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Student Surveys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0668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2400" y="0"/>
            <a:ext cx="8763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Key Milestones</a:t>
            </a: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Following Data Collection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228600" y="1524000"/>
          <a:ext cx="8686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2954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2400" y="83403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Exit Slip – Summary &amp; Validation </a:t>
            </a:r>
            <a:r>
              <a:rPr 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Meeting on April 22nd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362200"/>
            <a:ext cx="6863872" cy="400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2954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8" name="Chart 7"/>
          <p:cNvGraphicFramePr/>
          <p:nvPr/>
        </p:nvGraphicFramePr>
        <p:xfrm>
          <a:off x="1828800" y="1905000"/>
          <a:ext cx="5643562" cy="4510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2400" y="83403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Exit Slip – Summary &amp; Validation </a:t>
            </a:r>
            <a:r>
              <a:rPr 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Meeting on April 22</a:t>
            </a:r>
            <a:r>
              <a:rPr lang="en-US" sz="4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nd</a:t>
            </a:r>
            <a:r>
              <a:rPr 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2954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2400" y="1905000"/>
            <a:ext cx="8763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Supporting data </a:t>
            </a:r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for this presentation can </a:t>
            </a:r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be found in the accompanying Appendices as follows:</a:t>
            </a:r>
          </a:p>
          <a:p>
            <a:endParaRPr lang="en-US" sz="36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Appendix 1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– Community Survey Data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Appendix 2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– Student Survey Data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Appendix 3a &amp; 3b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– Focus Group comments gathered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after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data had     been sent to K12 Insight as well as comments from Student Council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Appendix 4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– Exit Slips from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Summary and Validation Meeting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Appendix 5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– “Plain English” Vision and Mission</a:t>
            </a:r>
          </a:p>
          <a:p>
            <a:endParaRPr lang="en-US" sz="36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endParaRPr lang="en-US" sz="36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endParaRPr lang="en-US" sz="36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30480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Supporting Data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371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00800" y="1371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43600" y="1219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We heard from…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3200" y="3828871"/>
            <a:ext cx="21336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Teachers &amp; Administrators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81600" y="5541764"/>
            <a:ext cx="2286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Classified Staff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19400" y="1884164"/>
            <a:ext cx="21336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Students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" y="2341364"/>
            <a:ext cx="21336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Higher Education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" y="3828871"/>
            <a:ext cx="21336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Legislative Aides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62200" y="5429071"/>
            <a:ext cx="21336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Community and Business Leaders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0" y="2341364"/>
            <a:ext cx="28194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Parents</a:t>
            </a:r>
          </a:p>
        </p:txBody>
      </p:sp>
      <p:sp>
        <p:nvSpPr>
          <p:cNvPr id="19" name="Oval 18"/>
          <p:cNvSpPr/>
          <p:nvPr/>
        </p:nvSpPr>
        <p:spPr>
          <a:xfrm>
            <a:off x="3581400" y="3560564"/>
            <a:ext cx="2133600" cy="1371600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Community Conversations</a:t>
            </a:r>
            <a:endParaRPr lang="en-US" dirty="0"/>
          </a:p>
        </p:txBody>
      </p:sp>
      <p:cxnSp>
        <p:nvCxnSpPr>
          <p:cNvPr id="20" name="Straight Connector 19"/>
          <p:cNvCxnSpPr>
            <a:stCxn id="15" idx="3"/>
            <a:endCxn id="19" idx="1"/>
          </p:cNvCxnSpPr>
          <p:nvPr/>
        </p:nvCxnSpPr>
        <p:spPr>
          <a:xfrm>
            <a:off x="2514600" y="2756863"/>
            <a:ext cx="1379259" cy="1004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4" idx="2"/>
            <a:endCxn id="19" idx="0"/>
          </p:cNvCxnSpPr>
          <p:nvPr/>
        </p:nvCxnSpPr>
        <p:spPr>
          <a:xfrm>
            <a:off x="3886200" y="2407384"/>
            <a:ext cx="762000" cy="1153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8" idx="2"/>
            <a:endCxn id="19" idx="7"/>
          </p:cNvCxnSpPr>
          <p:nvPr/>
        </p:nvCxnSpPr>
        <p:spPr>
          <a:xfrm flipH="1">
            <a:off x="5402541" y="2864584"/>
            <a:ext cx="1493559" cy="896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1"/>
            <a:endCxn id="19" idx="6"/>
          </p:cNvCxnSpPr>
          <p:nvPr/>
        </p:nvCxnSpPr>
        <p:spPr>
          <a:xfrm flipH="1">
            <a:off x="5715000" y="4244370"/>
            <a:ext cx="838200" cy="1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0"/>
            <a:endCxn id="19" idx="5"/>
          </p:cNvCxnSpPr>
          <p:nvPr/>
        </p:nvCxnSpPr>
        <p:spPr>
          <a:xfrm flipH="1" flipV="1">
            <a:off x="5402541" y="4731298"/>
            <a:ext cx="922059" cy="8104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7" idx="0"/>
            <a:endCxn id="19" idx="4"/>
          </p:cNvCxnSpPr>
          <p:nvPr/>
        </p:nvCxnSpPr>
        <p:spPr>
          <a:xfrm flipV="1">
            <a:off x="3429000" y="4932164"/>
            <a:ext cx="1219200" cy="496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6" idx="3"/>
            <a:endCxn id="19" idx="2"/>
          </p:cNvCxnSpPr>
          <p:nvPr/>
        </p:nvCxnSpPr>
        <p:spPr>
          <a:xfrm>
            <a:off x="2743200" y="4244370"/>
            <a:ext cx="838200" cy="1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17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00800" y="1117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43600" y="965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Our 4 Questions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="" xmlns:p14="http://schemas.microsoft.com/office/powerpoint/2010/main" val="2672845188"/>
              </p:ext>
            </p:extLst>
          </p:nvPr>
        </p:nvGraphicFramePr>
        <p:xfrm>
          <a:off x="152400" y="1371600"/>
          <a:ext cx="8686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371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00800" y="1371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43600" y="1219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We asked people to…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2209800"/>
            <a:ext cx="8458200" cy="2057399"/>
          </a:xfrm>
          <a:prstGeom prst="rect">
            <a:avLst/>
          </a:prstGeom>
        </p:spPr>
        <p:txBody>
          <a:bodyPr>
            <a:no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 creative.  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Have fun.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Doodle.  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Tweet.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Dream.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Explore. </a:t>
            </a:r>
            <a:r>
              <a:rPr kumimoji="0" lang="en-US" sz="4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crayons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4191000"/>
            <a:ext cx="3733800" cy="248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371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00800" y="1371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43600" y="1219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And they did!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0" name="Picture 9" descr="doodle1.JPG"/>
          <p:cNvPicPr>
            <a:picLocks noChangeAspect="1"/>
          </p:cNvPicPr>
          <p:nvPr/>
        </p:nvPicPr>
        <p:blipFill>
          <a:blip r:embed="rId2" cstate="print"/>
          <a:srcRect l="19848" t="6770" r="32825"/>
          <a:stretch>
            <a:fillRect/>
          </a:stretch>
        </p:blipFill>
        <p:spPr>
          <a:xfrm>
            <a:off x="5943600" y="2286000"/>
            <a:ext cx="2743200" cy="4036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doodle5.JPG"/>
          <p:cNvPicPr>
            <a:picLocks noChangeAspect="1"/>
          </p:cNvPicPr>
          <p:nvPr/>
        </p:nvPicPr>
        <p:blipFill>
          <a:blip r:embed="rId3" cstate="print"/>
          <a:srcRect l="10394" t="2967" r="6455"/>
          <a:stretch>
            <a:fillRect/>
          </a:stretch>
        </p:blipFill>
        <p:spPr>
          <a:xfrm>
            <a:off x="2438400" y="1905000"/>
            <a:ext cx="3733800" cy="3254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doodle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081" y="4191685"/>
            <a:ext cx="2662199" cy="19884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/>
        </p:nvGraphicFramePr>
        <p:xfrm>
          <a:off x="762000" y="1524000"/>
          <a:ext cx="8001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oup 6"/>
          <p:cNvGrpSpPr/>
          <p:nvPr/>
        </p:nvGrpSpPr>
        <p:grpSpPr>
          <a:xfrm>
            <a:off x="0" y="914400"/>
            <a:ext cx="9144000" cy="381000"/>
            <a:chOff x="0" y="0"/>
            <a:chExt cx="9144000" cy="381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5867400" cy="3810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00800" y="0"/>
              <a:ext cx="2743200" cy="3810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5943600" y="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52400" y="83403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Feedback from Meetings</a:t>
            </a: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914400"/>
            <a:ext cx="9144000" cy="381000"/>
            <a:chOff x="0" y="1066800"/>
            <a:chExt cx="9144000" cy="381000"/>
          </a:xfrm>
        </p:grpSpPr>
        <p:sp>
          <p:nvSpPr>
            <p:cNvPr id="3" name="Rectangle 2"/>
            <p:cNvSpPr/>
            <p:nvPr/>
          </p:nvSpPr>
          <p:spPr>
            <a:xfrm>
              <a:off x="0" y="1219200"/>
              <a:ext cx="5867400" cy="152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400800" y="1219200"/>
              <a:ext cx="2743200" cy="152400"/>
            </a:xfrm>
            <a:prstGeom prst="rect">
              <a:avLst/>
            </a:prstGeom>
            <a:solidFill>
              <a:srgbClr val="E1050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943600" y="1066800"/>
              <a:ext cx="381000" cy="381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2400" y="83403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Two Surveys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609600" y="1447800"/>
          <a:ext cx="8001000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1899</Words>
  <Application>Microsoft Office PowerPoint</Application>
  <PresentationFormat>On-screen Show (4:3)</PresentationFormat>
  <Paragraphs>369</Paragraphs>
  <Slides>33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Strategic Goals &amp; Instructional Values</vt:lpstr>
      <vt:lpstr>Two-thirds of  Survey Participants Knew the Plan</vt:lpstr>
      <vt:lpstr>Our Strategic Goals</vt:lpstr>
      <vt:lpstr>Participants Felt  Goals 1 and 3 Still Apply</vt:lpstr>
      <vt:lpstr>Themes: Open-Ended Responses</vt:lpstr>
      <vt:lpstr>Participants Valued a Wide Array of Skills </vt:lpstr>
      <vt:lpstr>Multiculturalism and Multilingualism Lagged Slightly</vt:lpstr>
      <vt:lpstr>Critical Thinking Led Teaching and Learning Values</vt:lpstr>
      <vt:lpstr>Student Choice and Community Connection Lagged</vt:lpstr>
      <vt:lpstr>Participants Supported Teacher Development Most</vt:lpstr>
      <vt:lpstr>Themes from Open-Ended Responses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Melissa Anderson</cp:lastModifiedBy>
  <cp:revision>156</cp:revision>
  <dcterms:created xsi:type="dcterms:W3CDTF">2013-05-14T17:16:16Z</dcterms:created>
  <dcterms:modified xsi:type="dcterms:W3CDTF">2013-05-29T21:29:09Z</dcterms:modified>
</cp:coreProperties>
</file>